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Lst>
  <p:notesMasterIdLst>
    <p:notesMasterId r:id="rId21"/>
  </p:notesMasterIdLst>
  <p:handoutMasterIdLst>
    <p:handoutMasterId r:id="rId22"/>
  </p:handoutMasterIdLst>
  <p:sldIdLst>
    <p:sldId id="397" r:id="rId3"/>
    <p:sldId id="523" r:id="rId4"/>
    <p:sldId id="524" r:id="rId5"/>
    <p:sldId id="535" r:id="rId6"/>
    <p:sldId id="541" r:id="rId7"/>
    <p:sldId id="525" r:id="rId8"/>
    <p:sldId id="536" r:id="rId9"/>
    <p:sldId id="532" r:id="rId10"/>
    <p:sldId id="537" r:id="rId11"/>
    <p:sldId id="538" r:id="rId12"/>
    <p:sldId id="539" r:id="rId13"/>
    <p:sldId id="540" r:id="rId14"/>
    <p:sldId id="526" r:id="rId15"/>
    <p:sldId id="542" r:id="rId16"/>
    <p:sldId id="529" r:id="rId17"/>
    <p:sldId id="531" r:id="rId18"/>
    <p:sldId id="530" r:id="rId19"/>
    <p:sldId id="534" r:id="rId2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in Feiereisen" initials="RF" lastIdx="2" clrIdx="0">
    <p:extLst>
      <p:ext uri="{19B8F6BF-5375-455C-9EA6-DF929625EA0E}">
        <p15:presenceInfo xmlns:p15="http://schemas.microsoft.com/office/powerpoint/2012/main" userId="S-1-5-21-3210268068-3955779823-4248853682-111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2D"/>
    <a:srgbClr val="EF8A45"/>
    <a:srgbClr val="94C022"/>
    <a:srgbClr val="5680CA"/>
    <a:srgbClr val="CC8B34"/>
    <a:srgbClr val="C6FF81"/>
    <a:srgbClr val="FFFF99"/>
    <a:srgbClr val="000000"/>
    <a:srgbClr val="FFDB69"/>
    <a:srgbClr val="9AF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31" autoAdjust="0"/>
    <p:restoredTop sz="96472" autoAdjust="0"/>
  </p:normalViewPr>
  <p:slideViewPr>
    <p:cSldViewPr>
      <p:cViewPr varScale="1">
        <p:scale>
          <a:sx n="76" d="100"/>
          <a:sy n="76" d="100"/>
        </p:scale>
        <p:origin x="560" y="52"/>
      </p:cViewPr>
      <p:guideLst>
        <p:guide orient="horz" pos="2160"/>
        <p:guide pos="2880"/>
      </p:guideLst>
    </p:cSldViewPr>
  </p:slideViewPr>
  <p:notesTextViewPr>
    <p:cViewPr>
      <p:scale>
        <a:sx n="200" d="100"/>
        <a:sy n="200" d="100"/>
      </p:scale>
      <p:origin x="0" y="0"/>
    </p:cViewPr>
  </p:notesTextViewPr>
  <p:sorterViewPr>
    <p:cViewPr>
      <p:scale>
        <a:sx n="200" d="100"/>
        <a:sy n="200" d="100"/>
      </p:scale>
      <p:origin x="0" y="0"/>
    </p:cViewPr>
  </p:sorterViewPr>
  <p:notesViewPr>
    <p:cSldViewPr>
      <p:cViewPr varScale="1">
        <p:scale>
          <a:sx n="113" d="100"/>
          <a:sy n="113" d="100"/>
        </p:scale>
        <p:origin x="-180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pPr>
              <a:defRPr/>
            </a:pPr>
            <a:endParaRPr lang="fr-CH"/>
          </a:p>
        </p:txBody>
      </p:sp>
      <p:sp>
        <p:nvSpPr>
          <p:cNvPr id="3" name="Espace réservé de la date 2"/>
          <p:cNvSpPr>
            <a:spLocks noGrp="1"/>
          </p:cNvSpPr>
          <p:nvPr>
            <p:ph type="dt" sz="quarter" idx="1"/>
          </p:nvPr>
        </p:nvSpPr>
        <p:spPr>
          <a:xfrm>
            <a:off x="3850838" y="0"/>
            <a:ext cx="2945659" cy="496332"/>
          </a:xfrm>
          <a:prstGeom prst="rect">
            <a:avLst/>
          </a:prstGeom>
        </p:spPr>
        <p:txBody>
          <a:bodyPr vert="horz" lIns="91440" tIns="45720" rIns="91440" bIns="45720" rtlCol="0"/>
          <a:lstStyle>
            <a:lvl1pPr algn="r">
              <a:defRPr sz="1200">
                <a:latin typeface="Arial" pitchFamily="34" charset="0"/>
              </a:defRPr>
            </a:lvl1pPr>
          </a:lstStyle>
          <a:p>
            <a:pPr>
              <a:defRPr/>
            </a:pPr>
            <a:fld id="{DB4C6545-DE21-4D42-90B9-358D2B5C9BD3}" type="datetimeFigureOut">
              <a:rPr lang="fr-CH"/>
              <a:pPr>
                <a:defRPr/>
              </a:pPr>
              <a:t>03.02.2022</a:t>
            </a:fld>
            <a:endParaRPr lang="fr-CH"/>
          </a:p>
        </p:txBody>
      </p:sp>
      <p:sp>
        <p:nvSpPr>
          <p:cNvPr id="4" name="Espace réservé du pied de page 3"/>
          <p:cNvSpPr>
            <a:spLocks noGrp="1"/>
          </p:cNvSpPr>
          <p:nvPr>
            <p:ph type="ftr" sz="quarter" idx="2"/>
          </p:nvPr>
        </p:nvSpPr>
        <p:spPr>
          <a:xfrm>
            <a:off x="0" y="9428009"/>
            <a:ext cx="2945659" cy="496332"/>
          </a:xfrm>
          <a:prstGeom prst="rect">
            <a:avLst/>
          </a:prstGeom>
        </p:spPr>
        <p:txBody>
          <a:bodyPr vert="horz" lIns="91440" tIns="45720" rIns="91440" bIns="45720" rtlCol="0" anchor="b"/>
          <a:lstStyle>
            <a:lvl1pPr algn="l">
              <a:defRPr sz="1200">
                <a:latin typeface="Arial" pitchFamily="34" charset="0"/>
              </a:defRPr>
            </a:lvl1pPr>
          </a:lstStyle>
          <a:p>
            <a:pPr>
              <a:defRPr/>
            </a:pPr>
            <a:endParaRPr lang="fr-CH"/>
          </a:p>
        </p:txBody>
      </p:sp>
      <p:sp>
        <p:nvSpPr>
          <p:cNvPr id="5" name="Espace réservé du numéro de diapositive 4"/>
          <p:cNvSpPr>
            <a:spLocks noGrp="1"/>
          </p:cNvSpPr>
          <p:nvPr>
            <p:ph type="sldNum" sz="quarter" idx="3"/>
          </p:nvPr>
        </p:nvSpPr>
        <p:spPr>
          <a:xfrm>
            <a:off x="3850838" y="9428009"/>
            <a:ext cx="2945659" cy="496332"/>
          </a:xfrm>
          <a:prstGeom prst="rect">
            <a:avLst/>
          </a:prstGeom>
        </p:spPr>
        <p:txBody>
          <a:bodyPr vert="horz" lIns="91440" tIns="45720" rIns="91440" bIns="45720" rtlCol="0" anchor="b"/>
          <a:lstStyle>
            <a:lvl1pPr algn="r">
              <a:defRPr sz="1200">
                <a:latin typeface="Arial" pitchFamily="34" charset="0"/>
              </a:defRPr>
            </a:lvl1pPr>
          </a:lstStyle>
          <a:p>
            <a:pPr>
              <a:defRPr/>
            </a:pPr>
            <a:fld id="{E49AFCFC-08F2-4D3F-8046-0DCA77F23EF8}" type="slidenum">
              <a:rPr lang="fr-CH"/>
              <a:pPr>
                <a:defRPr/>
              </a:pPr>
              <a:t>‹#›</a:t>
            </a:fld>
            <a:endParaRPr lang="fr-CH"/>
          </a:p>
        </p:txBody>
      </p:sp>
    </p:spTree>
    <p:extLst>
      <p:ext uri="{BB962C8B-B14F-4D97-AF65-F5344CB8AC3E}">
        <p14:creationId xmlns:p14="http://schemas.microsoft.com/office/powerpoint/2010/main" val="1608084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6147" name="Rectangle 3"/>
          <p:cNvSpPr>
            <a:spLocks noGrp="1" noChangeArrowheads="1"/>
          </p:cNvSpPr>
          <p:nvPr>
            <p:ph type="dt" idx="1"/>
          </p:nvPr>
        </p:nvSpPr>
        <p:spPr bwMode="auto">
          <a:xfrm>
            <a:off x="3850838"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150" name="Rectangle 6"/>
          <p:cNvSpPr>
            <a:spLocks noGrp="1" noChangeArrowheads="1"/>
          </p:cNvSpPr>
          <p:nvPr>
            <p:ph type="ftr" sz="quarter" idx="4"/>
          </p:nvPr>
        </p:nvSpPr>
        <p:spPr bwMode="auto">
          <a:xfrm>
            <a:off x="0" y="9428009"/>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50838" y="9428009"/>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94CAA6F3-82AA-47A8-BA7A-1E0FF599BA86}" type="slidenum">
              <a:rPr lang="en-US"/>
              <a:pPr>
                <a:defRPr/>
              </a:pPr>
              <a:t>‹#›</a:t>
            </a:fld>
            <a:endParaRPr lang="en-US"/>
          </a:p>
        </p:txBody>
      </p:sp>
    </p:spTree>
    <p:extLst>
      <p:ext uri="{BB962C8B-B14F-4D97-AF65-F5344CB8AC3E}">
        <p14:creationId xmlns:p14="http://schemas.microsoft.com/office/powerpoint/2010/main" val="2410336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10"/>
          </p:nvPr>
        </p:nvSpPr>
        <p:spPr/>
        <p:txBody>
          <a:bodyPr/>
          <a:lstStyle/>
          <a:p>
            <a:pPr>
              <a:defRPr/>
            </a:pPr>
            <a:fld id="{94CAA6F3-82AA-47A8-BA7A-1E0FF599BA86}" type="slidenum">
              <a:rPr lang="en-US" smtClean="0"/>
              <a:pPr>
                <a:defRPr/>
              </a:pPr>
              <a:t>1</a:t>
            </a:fld>
            <a:endParaRPr lang="en-US" dirty="0"/>
          </a:p>
        </p:txBody>
      </p:sp>
    </p:spTree>
    <p:extLst>
      <p:ext uri="{BB962C8B-B14F-4D97-AF65-F5344CB8AC3E}">
        <p14:creationId xmlns:p14="http://schemas.microsoft.com/office/powerpoint/2010/main" val="667524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b="1" i="0" kern="1200" baseline="0" dirty="0" smtClean="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15</a:t>
            </a:fld>
            <a:endParaRPr lang="en-US"/>
          </a:p>
        </p:txBody>
      </p:sp>
    </p:spTree>
    <p:extLst>
      <p:ext uri="{BB962C8B-B14F-4D97-AF65-F5344CB8AC3E}">
        <p14:creationId xmlns:p14="http://schemas.microsoft.com/office/powerpoint/2010/main" val="259224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b="1" i="0" kern="1200" baseline="0" dirty="0" smtClean="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16</a:t>
            </a:fld>
            <a:endParaRPr lang="en-US"/>
          </a:p>
        </p:txBody>
      </p:sp>
    </p:spTree>
    <p:extLst>
      <p:ext uri="{BB962C8B-B14F-4D97-AF65-F5344CB8AC3E}">
        <p14:creationId xmlns:p14="http://schemas.microsoft.com/office/powerpoint/2010/main" val="60269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b="1" i="0" kern="1200" baseline="0" dirty="0" smtClean="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17</a:t>
            </a:fld>
            <a:endParaRPr lang="en-US"/>
          </a:p>
        </p:txBody>
      </p:sp>
    </p:spTree>
    <p:extLst>
      <p:ext uri="{BB962C8B-B14F-4D97-AF65-F5344CB8AC3E}">
        <p14:creationId xmlns:p14="http://schemas.microsoft.com/office/powerpoint/2010/main" val="187102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de-DE" sz="1200" b="1" i="0" kern="1200" baseline="0" dirty="0" smtClean="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2</a:t>
            </a:fld>
            <a:endParaRPr lang="en-US"/>
          </a:p>
        </p:txBody>
      </p:sp>
    </p:spTree>
    <p:extLst>
      <p:ext uri="{BB962C8B-B14F-4D97-AF65-F5344CB8AC3E}">
        <p14:creationId xmlns:p14="http://schemas.microsoft.com/office/powerpoint/2010/main" val="275553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de-DE" sz="1200" b="1" i="0" kern="1200" baseline="0" dirty="0" smtClean="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3</a:t>
            </a:fld>
            <a:endParaRPr lang="en-US"/>
          </a:p>
        </p:txBody>
      </p:sp>
    </p:spTree>
    <p:extLst>
      <p:ext uri="{BB962C8B-B14F-4D97-AF65-F5344CB8AC3E}">
        <p14:creationId xmlns:p14="http://schemas.microsoft.com/office/powerpoint/2010/main" val="300265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b="1" i="0" kern="1200" baseline="0" dirty="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4</a:t>
            </a:fld>
            <a:endParaRPr lang="en-US"/>
          </a:p>
        </p:txBody>
      </p:sp>
    </p:spTree>
    <p:extLst>
      <p:ext uri="{BB962C8B-B14F-4D97-AF65-F5344CB8AC3E}">
        <p14:creationId xmlns:p14="http://schemas.microsoft.com/office/powerpoint/2010/main" val="156194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b="1" i="0" kern="1200" baseline="0" dirty="0" smtClean="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6</a:t>
            </a:fld>
            <a:endParaRPr lang="en-US"/>
          </a:p>
        </p:txBody>
      </p:sp>
    </p:spTree>
    <p:extLst>
      <p:ext uri="{BB962C8B-B14F-4D97-AF65-F5344CB8AC3E}">
        <p14:creationId xmlns:p14="http://schemas.microsoft.com/office/powerpoint/2010/main" val="1168597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b="1" i="0" kern="1200" baseline="0" dirty="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7</a:t>
            </a:fld>
            <a:endParaRPr lang="en-US"/>
          </a:p>
        </p:txBody>
      </p:sp>
    </p:spTree>
    <p:extLst>
      <p:ext uri="{BB962C8B-B14F-4D97-AF65-F5344CB8AC3E}">
        <p14:creationId xmlns:p14="http://schemas.microsoft.com/office/powerpoint/2010/main" val="273571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b="1" i="0" kern="1200" baseline="0" dirty="0" smtClean="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8</a:t>
            </a:fld>
            <a:endParaRPr lang="en-US"/>
          </a:p>
        </p:txBody>
      </p:sp>
    </p:spTree>
    <p:extLst>
      <p:ext uri="{BB962C8B-B14F-4D97-AF65-F5344CB8AC3E}">
        <p14:creationId xmlns:p14="http://schemas.microsoft.com/office/powerpoint/2010/main" val="401811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b="1" i="0" kern="1200" baseline="0" dirty="0" smtClean="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13</a:t>
            </a:fld>
            <a:endParaRPr lang="en-US"/>
          </a:p>
        </p:txBody>
      </p:sp>
    </p:spTree>
    <p:extLst>
      <p:ext uri="{BB962C8B-B14F-4D97-AF65-F5344CB8AC3E}">
        <p14:creationId xmlns:p14="http://schemas.microsoft.com/office/powerpoint/2010/main" val="1140931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b="1" i="0" kern="1200" baseline="0" dirty="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4CAA6F3-82AA-47A8-BA7A-1E0FF599BA86}" type="slidenum">
              <a:rPr lang="en-US" smtClean="0"/>
              <a:pPr>
                <a:defRPr/>
              </a:pPr>
              <a:t>14</a:t>
            </a:fld>
            <a:endParaRPr lang="en-US"/>
          </a:p>
        </p:txBody>
      </p:sp>
    </p:spTree>
    <p:extLst>
      <p:ext uri="{BB962C8B-B14F-4D97-AF65-F5344CB8AC3E}">
        <p14:creationId xmlns:p14="http://schemas.microsoft.com/office/powerpoint/2010/main" val="137933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l="6218" t="2818"/>
          <a:stretch>
            <a:fillRect/>
          </a:stretch>
        </p:blipFill>
        <p:spPr bwMode="auto">
          <a:xfrm>
            <a:off x="323850" y="692150"/>
            <a:ext cx="4046538" cy="4946650"/>
          </a:xfrm>
          <a:prstGeom prst="rect">
            <a:avLst/>
          </a:prstGeom>
          <a:noFill/>
          <a:ln w="9525">
            <a:noFill/>
            <a:miter lim="800000"/>
            <a:headEnd/>
            <a:tailEnd/>
          </a:ln>
        </p:spPr>
      </p:pic>
      <p:sp>
        <p:nvSpPr>
          <p:cNvPr id="2" name="Titre 1"/>
          <p:cNvSpPr>
            <a:spLocks noGrp="1"/>
          </p:cNvSpPr>
          <p:nvPr>
            <p:ph type="ctrTitle" hasCustomPrompt="1"/>
          </p:nvPr>
        </p:nvSpPr>
        <p:spPr>
          <a:xfrm>
            <a:off x="4499992" y="89198"/>
            <a:ext cx="4536504" cy="2187674"/>
          </a:xfrm>
        </p:spPr>
        <p:txBody>
          <a:bodyPr anchor="b"/>
          <a:lstStyle>
            <a:lvl1pPr>
              <a:defRPr sz="3000" baseline="0"/>
            </a:lvl1pPr>
          </a:lstStyle>
          <a:p>
            <a:r>
              <a:rPr lang="fr-FR" dirty="0"/>
              <a:t>Cliquez pour insérer le titre de la présentation</a:t>
            </a:r>
            <a:endParaRPr lang="fr-CH" dirty="0"/>
          </a:p>
        </p:txBody>
      </p:sp>
      <p:sp>
        <p:nvSpPr>
          <p:cNvPr id="3" name="Sous-titre 2"/>
          <p:cNvSpPr>
            <a:spLocks noGrp="1"/>
          </p:cNvSpPr>
          <p:nvPr>
            <p:ph type="subTitle" idx="1"/>
          </p:nvPr>
        </p:nvSpPr>
        <p:spPr>
          <a:xfrm>
            <a:off x="4499992" y="2276872"/>
            <a:ext cx="4536504" cy="1512168"/>
          </a:xfrm>
        </p:spPr>
        <p:txBody>
          <a:bodyPr/>
          <a:lstStyle>
            <a:lvl1pPr marL="0" indent="0" algn="l">
              <a:buNone/>
              <a:defRPr sz="24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Modifier le style des sous-titres du masque</a:t>
            </a:r>
            <a:endParaRPr lang="fr-CH" dirty="0"/>
          </a:p>
        </p:txBody>
      </p:sp>
      <p:sp>
        <p:nvSpPr>
          <p:cNvPr id="8" name="Espace réservé du contenu 2"/>
          <p:cNvSpPr>
            <a:spLocks noGrp="1"/>
          </p:cNvSpPr>
          <p:nvPr>
            <p:ph sz="half" idx="13" hasCustomPrompt="1"/>
          </p:nvPr>
        </p:nvSpPr>
        <p:spPr>
          <a:xfrm>
            <a:off x="4499992" y="4293096"/>
            <a:ext cx="4392488" cy="2448272"/>
          </a:xfrm>
        </p:spPr>
        <p:txBody>
          <a:bodyPr/>
          <a:lstStyle>
            <a:lvl1pPr>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insérer votre logo</a:t>
            </a:r>
          </a:p>
        </p:txBody>
      </p:sp>
      <p:sp>
        <p:nvSpPr>
          <p:cNvPr id="7" name="Rectangle 6"/>
          <p:cNvSpPr>
            <a:spLocks noGrp="1" noChangeArrowheads="1"/>
          </p:cNvSpPr>
          <p:nvPr>
            <p:ph type="dt" sz="half" idx="14"/>
          </p:nvPr>
        </p:nvSpPr>
        <p:spPr>
          <a:xfrm>
            <a:off x="4500563" y="3789363"/>
            <a:ext cx="2133600" cy="476250"/>
          </a:xfrm>
        </p:spPr>
        <p:txBody>
          <a:bodyPr/>
          <a:lstStyle>
            <a:lvl1pPr>
              <a:defRPr/>
            </a:lvl1pPr>
          </a:lstStyle>
          <a:p>
            <a:pPr>
              <a:defRPr/>
            </a:pPr>
            <a:endParaRPr lang="en-US"/>
          </a:p>
        </p:txBody>
      </p:sp>
      <p:sp>
        <p:nvSpPr>
          <p:cNvPr id="9" name="Rectangle 8"/>
          <p:cNvSpPr>
            <a:spLocks noGrp="1" noChangeArrowheads="1"/>
          </p:cNvSpPr>
          <p:nvPr>
            <p:ph type="ftr" sz="quarter" idx="15"/>
          </p:nvPr>
        </p:nvSpPr>
        <p:spPr>
          <a:xfrm>
            <a:off x="827088" y="6165850"/>
            <a:ext cx="2895600" cy="476250"/>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77376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bg>
      <p:bgPr>
        <a:gradFill flip="none" rotWithShape="1">
          <a:gsLst>
            <a:gs pos="0">
              <a:schemeClr val="accent1">
                <a:lumMod val="0"/>
                <a:lumOff val="100000"/>
              </a:schemeClr>
            </a:gs>
            <a:gs pos="35000">
              <a:schemeClr val="accent1">
                <a:lumMod val="0"/>
                <a:lumOff val="100000"/>
              </a:schemeClr>
            </a:gs>
            <a:gs pos="100000">
              <a:srgbClr val="CDCDC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03653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Title Only">
    <p:bg>
      <p:bgPr>
        <a:gradFill flip="none" rotWithShape="1">
          <a:gsLst>
            <a:gs pos="0">
              <a:schemeClr val="accent1">
                <a:lumMod val="0"/>
                <a:lumOff val="100000"/>
              </a:schemeClr>
            </a:gs>
            <a:gs pos="16000">
              <a:schemeClr val="accent1">
                <a:lumMod val="0"/>
                <a:lumOff val="100000"/>
              </a:schemeClr>
            </a:gs>
            <a:gs pos="100000">
              <a:srgbClr val="91ABBC"/>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50464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6192688" cy="504056"/>
          </a:xfrm>
        </p:spPr>
        <p:txBody>
          <a:bodyPr/>
          <a:lstStyle/>
          <a:p>
            <a:r>
              <a:rPr lang="fr-FR"/>
              <a:t>Modifiez le style du titre</a:t>
            </a:r>
            <a:endParaRPr lang="fr-CH" dirty="0"/>
          </a:p>
        </p:txBody>
      </p:sp>
      <p:sp>
        <p:nvSpPr>
          <p:cNvPr id="3" name="Espace réservé du contenu 2"/>
          <p:cNvSpPr>
            <a:spLocks noGrp="1"/>
          </p:cNvSpPr>
          <p:nvPr>
            <p:ph idx="1"/>
          </p:nvPr>
        </p:nvSpPr>
        <p:spPr>
          <a:xfrm>
            <a:off x="457200" y="1260000"/>
            <a:ext cx="8229600" cy="4929411"/>
          </a:xfrm>
        </p:spPr>
        <p:txBody>
          <a:bodyPr/>
          <a:lstStyle>
            <a:lvl1pPr>
              <a:buSzPct val="80000"/>
              <a:defRPr/>
            </a:lvl1pPr>
            <a:lvl2pPr>
              <a:buSzPct val="100000"/>
              <a:defRPr/>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Rectangle 4"/>
          <p:cNvSpPr>
            <a:spLocks noGrp="1" noChangeArrowheads="1"/>
          </p:cNvSpPr>
          <p:nvPr>
            <p:ph type="dt" sz="half" idx="10"/>
          </p:nvPr>
        </p:nvSpPr>
        <p:spPr/>
        <p:txBody>
          <a:bodyPr/>
          <a:lstStyle>
            <a:lvl1pPr>
              <a:defRPr>
                <a:solidFill>
                  <a:schemeClr val="tx2"/>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chemeClr val="tx2"/>
                </a:solidFill>
              </a:defRPr>
            </a:lvl1pPr>
          </a:lstStyle>
          <a:p>
            <a:pPr>
              <a:defRPr/>
            </a:pPr>
            <a:endParaRPr lang="en-US"/>
          </a:p>
        </p:txBody>
      </p:sp>
      <p:sp>
        <p:nvSpPr>
          <p:cNvPr id="6" name="Rectangle 6"/>
          <p:cNvSpPr>
            <a:spLocks noGrp="1" noChangeArrowheads="1"/>
          </p:cNvSpPr>
          <p:nvPr>
            <p:ph type="sldNum" sz="quarter" idx="12"/>
          </p:nvPr>
        </p:nvSpPr>
        <p:spPr>
          <a:xfrm>
            <a:off x="8027988" y="6237288"/>
            <a:ext cx="647700" cy="504825"/>
          </a:xfrm>
        </p:spPr>
        <p:txBody>
          <a:bodyPr/>
          <a:lstStyle>
            <a:lvl1pPr algn="r" rtl="0" fontAlgn="base">
              <a:spcBef>
                <a:spcPct val="0"/>
              </a:spcBef>
              <a:spcAft>
                <a:spcPct val="0"/>
              </a:spcAft>
              <a:defRPr lang="fr-CH" sz="1400" kern="1200">
                <a:solidFill>
                  <a:schemeClr val="tx2"/>
                </a:solidFill>
                <a:latin typeface="Arial" pitchFamily="34" charset="0"/>
                <a:ea typeface="+mn-ea"/>
                <a:cs typeface="+mn-cs"/>
              </a:defRPr>
            </a:lvl1pPr>
          </a:lstStyle>
          <a:p>
            <a:pPr>
              <a:defRPr/>
            </a:pPr>
            <a:fld id="{8D9675EF-14CD-4ED8-B4FA-515528AC52E1}" type="slidenum">
              <a:rPr lang="fr-CH" smtClean="0"/>
              <a:pPr>
                <a:defRPr/>
              </a:pPr>
              <a:t>‹#›</a:t>
            </a:fld>
            <a:endParaRPr lang="fr-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996952"/>
            <a:ext cx="7772400" cy="2772023"/>
          </a:xfrm>
        </p:spPr>
        <p:txBody>
          <a:bodyPr anchor="t"/>
          <a:lstStyle>
            <a:lvl1pPr algn="l">
              <a:defRPr sz="3000" b="0" cap="none" baseline="0"/>
            </a:lvl1pPr>
          </a:lstStyle>
          <a:p>
            <a:r>
              <a:rPr lang="fr-FR"/>
              <a:t>Modifiez le style du titre</a:t>
            </a:r>
            <a:endParaRPr lang="fr-CH"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B61A5853-74E8-4477-9BDE-179E73DE4D1F}"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6120680" cy="504056"/>
          </a:xfrm>
        </p:spPr>
        <p:txBody>
          <a:bodyPr/>
          <a:lstStyle/>
          <a:p>
            <a:r>
              <a:rPr lang="fr-FR"/>
              <a:t>Modifiez le style du titre</a:t>
            </a:r>
            <a:endParaRPr lang="fr-CH"/>
          </a:p>
        </p:txBody>
      </p:sp>
      <p:sp>
        <p:nvSpPr>
          <p:cNvPr id="3" name="Espace réservé du contenu 2"/>
          <p:cNvSpPr>
            <a:spLocks noGrp="1"/>
          </p:cNvSpPr>
          <p:nvPr>
            <p:ph sz="half" idx="1"/>
          </p:nvPr>
        </p:nvSpPr>
        <p:spPr>
          <a:xfrm>
            <a:off x="457200" y="1260000"/>
            <a:ext cx="4038600"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contenu 3"/>
          <p:cNvSpPr>
            <a:spLocks noGrp="1"/>
          </p:cNvSpPr>
          <p:nvPr>
            <p:ph sz="half" idx="2"/>
          </p:nvPr>
        </p:nvSpPr>
        <p:spPr>
          <a:xfrm>
            <a:off x="4648200" y="1260000"/>
            <a:ext cx="4038600"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027988" y="6237288"/>
            <a:ext cx="647700" cy="504825"/>
          </a:xfrm>
        </p:spPr>
        <p:txBody>
          <a:bodyPr/>
          <a:lstStyle>
            <a:lvl1pPr algn="ctr" rtl="0" fontAlgn="base">
              <a:spcBef>
                <a:spcPct val="0"/>
              </a:spcBef>
              <a:spcAft>
                <a:spcPct val="0"/>
              </a:spcAft>
              <a:defRPr lang="fr-CH" sz="1400" kern="1200" smtClean="0">
                <a:solidFill>
                  <a:schemeClr val="bg2"/>
                </a:solidFill>
                <a:latin typeface="Arial" pitchFamily="34" charset="0"/>
                <a:ea typeface="+mn-ea"/>
                <a:cs typeface="+mn-cs"/>
              </a:defRPr>
            </a:lvl1pPr>
          </a:lstStyle>
          <a:p>
            <a:pPr algn="r">
              <a:defRPr/>
            </a:pPr>
            <a:fld id="{6D50F976-ED03-4AFA-8DEC-1D2A8443733C}" type="slidenum">
              <a:rPr lang="fr-CH" smtClean="0"/>
              <a:pPr algn="r">
                <a:defRPr/>
              </a:pPr>
              <a:t>‹#›</a:t>
            </a:fld>
            <a:endParaRPr lang="fr-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115888"/>
            <a:ext cx="6120680" cy="504825"/>
          </a:xfrm>
        </p:spPr>
        <p:txBody>
          <a:bodyPr/>
          <a:lstStyle>
            <a:lvl1pPr>
              <a:defRPr/>
            </a:lvl1pPr>
          </a:lstStyle>
          <a:p>
            <a:r>
              <a:rPr lang="fr-FR"/>
              <a:t>Modifiez le style du titre</a:t>
            </a:r>
            <a:endParaRPr lang="fr-CH"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041BFC4F-9A2D-429A-B9A9-3BB7FEBE0BFA}"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6705A76D-C765-4406-92B4-4EB6523E831A}" type="slidenum">
              <a:rPr/>
              <a:pPr>
                <a:defRPr/>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7D7B2DC5-527A-43BE-8519-F2D492EEFA6F}" type="slidenum">
              <a:rPr/>
              <a:pPr>
                <a:defRPr/>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6120680" cy="504056"/>
          </a:xfrm>
        </p:spPr>
        <p:txBody>
          <a:bodyPr anchor="b"/>
          <a:lstStyle>
            <a:lvl1pPr algn="l">
              <a:defRPr sz="2800" b="0"/>
            </a:lvl1pPr>
          </a:lstStyle>
          <a:p>
            <a:r>
              <a:rPr lang="fr-FR"/>
              <a:t>Modifiez le style du titre</a:t>
            </a:r>
            <a:endParaRPr lang="fr-CH" dirty="0"/>
          </a:p>
        </p:txBody>
      </p:sp>
      <p:sp>
        <p:nvSpPr>
          <p:cNvPr id="3" name="Espace réservé du contenu 2"/>
          <p:cNvSpPr>
            <a:spLocks noGrp="1"/>
          </p:cNvSpPr>
          <p:nvPr>
            <p:ph idx="1"/>
          </p:nvPr>
        </p:nvSpPr>
        <p:spPr>
          <a:xfrm>
            <a:off x="3575050" y="1052736"/>
            <a:ext cx="5111750"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texte 3"/>
          <p:cNvSpPr>
            <a:spLocks noGrp="1"/>
          </p:cNvSpPr>
          <p:nvPr>
            <p:ph type="body" sz="half" idx="2"/>
          </p:nvPr>
        </p:nvSpPr>
        <p:spPr>
          <a:xfrm>
            <a:off x="457200" y="1052736"/>
            <a:ext cx="3008313" cy="5073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17021AA4-CC86-4390-A2EB-97155ED80552}" type="slidenum">
              <a:rPr/>
              <a:pPr>
                <a:defRPr/>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3528" y="53950"/>
            <a:ext cx="6192688" cy="566738"/>
          </a:xfrm>
        </p:spPr>
        <p:txBody>
          <a:bodyPr anchor="b"/>
          <a:lstStyle>
            <a:lvl1pPr algn="l">
              <a:defRPr sz="2800" b="0"/>
            </a:lvl1pPr>
          </a:lstStyle>
          <a:p>
            <a:r>
              <a:rPr lang="fr-FR"/>
              <a:t>Modifiez le style du titre</a:t>
            </a:r>
            <a:endParaRPr lang="fr-CH" dirty="0"/>
          </a:p>
        </p:txBody>
      </p:sp>
      <p:sp>
        <p:nvSpPr>
          <p:cNvPr id="3" name="Espace réservé pour une image  2"/>
          <p:cNvSpPr>
            <a:spLocks noGrp="1"/>
          </p:cNvSpPr>
          <p:nvPr>
            <p:ph type="pic" idx="1"/>
          </p:nvPr>
        </p:nvSpPr>
        <p:spPr>
          <a:xfrm>
            <a:off x="1792288" y="104239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027988" y="6238875"/>
            <a:ext cx="647700" cy="503238"/>
          </a:xfrm>
        </p:spPr>
        <p:txBody>
          <a:bodyPr/>
          <a:lstStyle>
            <a:lvl1pPr>
              <a:defRPr/>
            </a:lvl1pPr>
          </a:lstStyle>
          <a:p>
            <a:pPr>
              <a:defRPr/>
            </a:pPr>
            <a:fld id="{8A7D1C0C-5C3B-412A-8A2E-0A1766C03E50}"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15888"/>
            <a:ext cx="6192838"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1027" name="Rectangle 3"/>
          <p:cNvSpPr>
            <a:spLocks noGrp="1" noChangeArrowheads="1"/>
          </p:cNvSpPr>
          <p:nvPr>
            <p:ph type="body" idx="1"/>
          </p:nvPr>
        </p:nvSpPr>
        <p:spPr bwMode="auto">
          <a:xfrm>
            <a:off x="457200" y="1260475"/>
            <a:ext cx="8229600" cy="4856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2"/>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2"/>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8027988" y="6238875"/>
            <a:ext cx="6480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fontAlgn="base">
              <a:spcBef>
                <a:spcPct val="0"/>
              </a:spcBef>
              <a:spcAft>
                <a:spcPct val="0"/>
              </a:spcAft>
              <a:defRPr lang="en-US" sz="1400" kern="1200">
                <a:solidFill>
                  <a:schemeClr val="tx2"/>
                </a:solidFill>
                <a:latin typeface="Arial" pitchFamily="34" charset="0"/>
                <a:ea typeface="+mn-ea"/>
                <a:cs typeface="+mn-cs"/>
              </a:defRPr>
            </a:lvl1pPr>
          </a:lstStyle>
          <a:p>
            <a:pPr>
              <a:defRPr/>
            </a:pPr>
            <a:fld id="{9BAA5FE0-F9D2-408F-983E-B87BCD5EA5C6}" type="slidenum">
              <a:rPr lang="fr-CH" smtClean="0"/>
              <a:pPr>
                <a:defRPr/>
              </a:pPr>
              <a:t>‹#›</a:t>
            </a:fld>
            <a:endParaRPr lang="fr-CH" dirty="0"/>
          </a:p>
        </p:txBody>
      </p:sp>
      <p:pic>
        <p:nvPicPr>
          <p:cNvPr id="1031" name="Picture 5" descr="GOUV_MAEE_Direction de la coopération au développement et de l’action humanitaire "/>
          <p:cNvPicPr>
            <a:picLocks noChangeAspect="1" noChangeArrowheads="1"/>
          </p:cNvPicPr>
          <p:nvPr userDrawn="1"/>
        </p:nvPicPr>
        <p:blipFill>
          <a:blip r:embed="rId11" cstate="print"/>
          <a:srcRect/>
          <a:stretch>
            <a:fillRect/>
          </a:stretch>
        </p:blipFill>
        <p:spPr bwMode="auto">
          <a:xfrm>
            <a:off x="6516688" y="284163"/>
            <a:ext cx="2484437" cy="623887"/>
          </a:xfrm>
          <a:prstGeom prst="rect">
            <a:avLst/>
          </a:prstGeom>
          <a:noFill/>
          <a:ln w="9525">
            <a:noFill/>
            <a:miter lim="800000"/>
            <a:headEnd/>
            <a:tailEnd/>
          </a:ln>
        </p:spPr>
      </p:pic>
      <p:sp>
        <p:nvSpPr>
          <p:cNvPr id="10" name="Line 6"/>
          <p:cNvSpPr>
            <a:spLocks noChangeShapeType="1"/>
          </p:cNvSpPr>
          <p:nvPr userDrawn="1"/>
        </p:nvSpPr>
        <p:spPr bwMode="auto">
          <a:xfrm flipH="1">
            <a:off x="323850" y="620713"/>
            <a:ext cx="6119813" cy="0"/>
          </a:xfrm>
          <a:prstGeom prst="line">
            <a:avLst/>
          </a:prstGeom>
          <a:noFill/>
          <a:ln w="19050">
            <a:solidFill>
              <a:srgbClr val="E40520"/>
            </a:solidFill>
            <a:round/>
            <a:headEnd/>
            <a:tailEnd/>
          </a:ln>
        </p:spPr>
        <p:txBody>
          <a:bodyPr/>
          <a:lstStyle/>
          <a:p>
            <a:pPr>
              <a:defRPr/>
            </a:pPr>
            <a:endParaRPr lang="fr-CH">
              <a:latin typeface="Arial" pitchFamily="34"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mn-lt"/>
              <a:ea typeface="+mn-ea"/>
              <a:cs typeface="+mn-cs"/>
            </a:endParaRP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pic>
        <p:nvPicPr>
          <p:cNvPr id="15" name="Picture 14"/>
          <p:cNvPicPr>
            <a:picLocks noChangeAspect="1"/>
          </p:cNvPicPr>
          <p:nvPr userDrawn="1"/>
        </p:nvPicPr>
        <p:blipFill>
          <a:blip r:embed="rId5"/>
          <a:stretch>
            <a:fillRect/>
          </a:stretch>
        </p:blipFill>
        <p:spPr>
          <a:xfrm>
            <a:off x="-9525" y="6986946"/>
            <a:ext cx="9148236" cy="275449"/>
          </a:xfrm>
          <a:prstGeom prst="rect">
            <a:avLst/>
          </a:prstGeom>
        </p:spPr>
      </p:pic>
    </p:spTree>
    <p:extLst>
      <p:ext uri="{BB962C8B-B14F-4D97-AF65-F5344CB8AC3E}">
        <p14:creationId xmlns:p14="http://schemas.microsoft.com/office/powerpoint/2010/main" val="361667958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lang="en-US"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8.jpe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99334" y="1046580"/>
            <a:ext cx="4104456" cy="1049415"/>
          </a:xfrm>
        </p:spPr>
        <p:txBody>
          <a:bodyPr/>
          <a:lstStyle/>
          <a:p>
            <a:pPr algn="ctr" fontAlgn="auto">
              <a:spcAft>
                <a:spcPts val="0"/>
              </a:spcAft>
            </a:pPr>
            <a:r>
              <a:rPr lang="fr-FR" sz="3200" b="1" dirty="0" smtClean="0"/>
              <a:t>Conférence de presse</a:t>
            </a:r>
            <a:endParaRPr lang="fr-FR" sz="3200" b="1" dirty="0"/>
          </a:p>
        </p:txBody>
      </p:sp>
      <p:sp>
        <p:nvSpPr>
          <p:cNvPr id="3" name="Subtitle 2"/>
          <p:cNvSpPr>
            <a:spLocks noGrp="1"/>
          </p:cNvSpPr>
          <p:nvPr>
            <p:ph type="subTitle" idx="1"/>
          </p:nvPr>
        </p:nvSpPr>
        <p:spPr>
          <a:xfrm>
            <a:off x="5364088" y="3501008"/>
            <a:ext cx="2411860" cy="687660"/>
          </a:xfrm>
        </p:spPr>
        <p:txBody>
          <a:bodyPr/>
          <a:lstStyle/>
          <a:p>
            <a:endParaRPr lang="fr-FR" dirty="0"/>
          </a:p>
          <a:p>
            <a:pPr algn="ctr"/>
            <a:r>
              <a:rPr lang="fr-FR" sz="1800" dirty="0" smtClean="0"/>
              <a:t>Jeudi, le 3 février 2022</a:t>
            </a:r>
            <a:endParaRPr lang="fr-FR" sz="18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2724" y="5589240"/>
            <a:ext cx="2368964" cy="810292"/>
          </a:xfrm>
          <a:prstGeom prst="rect">
            <a:avLst/>
          </a:prstGeom>
        </p:spPr>
      </p:pic>
      <p:sp>
        <p:nvSpPr>
          <p:cNvPr id="6" name="TextBox 5"/>
          <p:cNvSpPr txBox="1"/>
          <p:nvPr/>
        </p:nvSpPr>
        <p:spPr>
          <a:xfrm>
            <a:off x="4635338" y="2564904"/>
            <a:ext cx="4032448" cy="707886"/>
          </a:xfrm>
          <a:prstGeom prst="rect">
            <a:avLst/>
          </a:prstGeom>
          <a:noFill/>
        </p:spPr>
        <p:txBody>
          <a:bodyPr wrap="square" rtlCol="0">
            <a:spAutoFit/>
          </a:bodyPr>
          <a:lstStyle/>
          <a:p>
            <a:pPr algn="ctr"/>
            <a:r>
              <a:rPr lang="fr-FR" sz="2000" b="1" dirty="0">
                <a:solidFill>
                  <a:schemeClr val="tx2"/>
                </a:solidFill>
                <a:latin typeface="+mn-lt"/>
              </a:rPr>
              <a:t>P</a:t>
            </a:r>
            <a:r>
              <a:rPr lang="fr-FR" sz="2000" b="1" dirty="0" smtClean="0">
                <a:solidFill>
                  <a:schemeClr val="tx2"/>
                </a:solidFill>
                <a:latin typeface="+mn-lt"/>
              </a:rPr>
              <a:t>réservation </a:t>
            </a:r>
            <a:r>
              <a:rPr lang="fr-FR" sz="2000" b="1" dirty="0">
                <a:solidFill>
                  <a:schemeClr val="tx2"/>
                </a:solidFill>
                <a:latin typeface="+mn-lt"/>
              </a:rPr>
              <a:t>des bâtiments ferroviaires</a:t>
            </a:r>
            <a:endParaRPr lang="fr-FR" sz="2000" dirty="0">
              <a:solidFill>
                <a:schemeClr val="tx2"/>
              </a:solidFill>
              <a:latin typeface="+mn-lt"/>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20070"/>
          <a:stretch/>
        </p:blipFill>
        <p:spPr>
          <a:xfrm>
            <a:off x="6405061" y="5605520"/>
            <a:ext cx="2310904" cy="631792"/>
          </a:xfrm>
          <a:prstGeom prst="rect">
            <a:avLst/>
          </a:prstGeom>
        </p:spPr>
      </p:pic>
    </p:spTree>
    <p:extLst>
      <p:ext uri="{BB962C8B-B14F-4D97-AF65-F5344CB8AC3E}">
        <p14:creationId xmlns:p14="http://schemas.microsoft.com/office/powerpoint/2010/main" val="2605687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Gare de </a:t>
            </a:r>
            <a:r>
              <a:rPr lang="en-US" dirty="0" err="1" smtClean="0"/>
              <a:t>Roodt</a:t>
            </a:r>
            <a:r>
              <a:rPr lang="en-US" dirty="0" smtClean="0"/>
              <a:t>-sur-</a:t>
            </a:r>
            <a:r>
              <a:rPr lang="en-US" dirty="0" err="1" smtClean="0"/>
              <a:t>Syre</a:t>
            </a:r>
            <a:r>
              <a:rPr lang="en-US" dirty="0" smtClean="0"/>
              <a:t> </a:t>
            </a:r>
            <a:r>
              <a:rPr lang="en-US" dirty="0"/>
              <a:t>à classer</a:t>
            </a:r>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10</a:t>
            </a:fld>
            <a:endParaRPr lang="fr-CH" dirty="0"/>
          </a:p>
        </p:txBody>
      </p:sp>
      <p:sp>
        <p:nvSpPr>
          <p:cNvPr id="7" name="ZoneTexte 15"/>
          <p:cNvSpPr txBox="1"/>
          <p:nvPr/>
        </p:nvSpPr>
        <p:spPr>
          <a:xfrm>
            <a:off x="157053" y="4268402"/>
            <a:ext cx="5268535" cy="1754326"/>
          </a:xfrm>
          <a:prstGeom prst="rect">
            <a:avLst/>
          </a:prstGeom>
          <a:noFill/>
        </p:spPr>
        <p:txBody>
          <a:bodyPr wrap="square" rtlCol="0">
            <a:spAutoFit/>
          </a:bodyPr>
          <a:lstStyle/>
          <a:p>
            <a:pPr algn="just"/>
            <a:r>
              <a:rPr lang="fr-BE" sz="1200" dirty="0" smtClean="0">
                <a:solidFill>
                  <a:schemeClr val="tx2"/>
                </a:solidFill>
              </a:rPr>
              <a:t>L’ensemble de la gare de </a:t>
            </a:r>
            <a:r>
              <a:rPr lang="fr-BE" sz="1200" dirty="0" err="1" smtClean="0">
                <a:solidFill>
                  <a:schemeClr val="tx2"/>
                </a:solidFill>
              </a:rPr>
              <a:t>Roodt</a:t>
            </a:r>
            <a:r>
              <a:rPr lang="fr-BE" sz="1200" dirty="0" smtClean="0">
                <a:solidFill>
                  <a:schemeClr val="tx2"/>
                </a:solidFill>
              </a:rPr>
              <a:t>-sur-</a:t>
            </a:r>
            <a:r>
              <a:rPr lang="fr-BE" sz="1200" dirty="0" err="1" smtClean="0">
                <a:solidFill>
                  <a:schemeClr val="tx2"/>
                </a:solidFill>
              </a:rPr>
              <a:t>Syre</a:t>
            </a:r>
            <a:r>
              <a:rPr lang="fr-BE" sz="1200" dirty="0" smtClean="0">
                <a:solidFill>
                  <a:schemeClr val="tx2"/>
                </a:solidFill>
              </a:rPr>
              <a:t>, avec le bâtiment voyageur, la lampisterie, la maisonnette avec l’installation sanitaire et l’ancien hangar de marchandise est érigée vers 1880. Le bâtiment principal est à deux volumes avec pignon traversier et chainage d’ongle. Un bandeau longe le dessus des fenêtres du premier et deuxième étage, tandis que les ouvertures des baies sont de forme rectangulaire encadrées de pierres de taille. Sur le parvis de la gare figurant deux petites bâtisses isolées faisant fonction de lampisterie et d’installations sanitaires à l’époque.</a:t>
            </a:r>
          </a:p>
          <a:p>
            <a:pPr algn="just"/>
            <a:endParaRPr lang="fr-BE" sz="1200" dirty="0">
              <a:solidFill>
                <a:schemeClr val="tx2"/>
              </a:solidFill>
            </a:endParaRPr>
          </a:p>
        </p:txBody>
      </p:sp>
      <p:sp>
        <p:nvSpPr>
          <p:cNvPr id="9" name="ZoneTexte 5"/>
          <p:cNvSpPr txBox="1"/>
          <p:nvPr/>
        </p:nvSpPr>
        <p:spPr>
          <a:xfrm>
            <a:off x="5425588" y="723468"/>
            <a:ext cx="3718412" cy="3785652"/>
          </a:xfrm>
          <a:prstGeom prst="rect">
            <a:avLst/>
          </a:prstGeom>
          <a:noFill/>
        </p:spPr>
        <p:txBody>
          <a:bodyPr wrap="square" rtlCol="0">
            <a:spAutoFit/>
          </a:bodyPr>
          <a:lstStyle/>
          <a:p>
            <a:r>
              <a:rPr lang="fr-LU" sz="1600" b="1" dirty="0">
                <a:solidFill>
                  <a:srgbClr val="FF0000"/>
                </a:solidFill>
                <a:latin typeface="+mj-lt"/>
              </a:rPr>
              <a:t>Critères:</a:t>
            </a:r>
            <a:endParaRPr lang="fr-LU" dirty="0">
              <a:solidFill>
                <a:schemeClr val="tx2"/>
              </a:solidFill>
              <a:latin typeface="+mj-lt"/>
            </a:endParaRPr>
          </a:p>
          <a:p>
            <a:pPr marL="285750" indent="-285750">
              <a:buFontTx/>
              <a:buChar char="-"/>
            </a:pPr>
            <a:r>
              <a:rPr lang="fr-LU" sz="1600" b="1" dirty="0">
                <a:solidFill>
                  <a:schemeClr val="tx2"/>
                </a:solidFill>
                <a:latin typeface="+mj-lt"/>
              </a:rPr>
              <a:t>Evolution et développement: </a:t>
            </a:r>
            <a:r>
              <a:rPr lang="fr-LU" sz="1600" dirty="0">
                <a:solidFill>
                  <a:schemeClr val="tx2"/>
                </a:solidFill>
                <a:latin typeface="+mj-lt"/>
              </a:rPr>
              <a:t>l’immeuble connu des transformations au cours du temps, comme l’annexe du côté ouest qui remonte aux travaux d’agrandissement de 1910.</a:t>
            </a:r>
          </a:p>
          <a:p>
            <a:pPr marL="285750" indent="-285750">
              <a:buFontTx/>
              <a:buChar char="-"/>
            </a:pPr>
            <a:r>
              <a:rPr lang="fr-LU" sz="1600" b="1" dirty="0">
                <a:solidFill>
                  <a:schemeClr val="tx2"/>
                </a:solidFill>
                <a:latin typeface="+mj-lt"/>
              </a:rPr>
              <a:t>Genre</a:t>
            </a:r>
          </a:p>
          <a:p>
            <a:pPr marL="285750" indent="-285750">
              <a:buFontTx/>
              <a:buChar char="-"/>
            </a:pPr>
            <a:r>
              <a:rPr lang="fr-LU" sz="1600" b="1" dirty="0">
                <a:solidFill>
                  <a:schemeClr val="tx2"/>
                </a:solidFill>
                <a:latin typeface="+mj-lt"/>
              </a:rPr>
              <a:t>Histoire industrielle, artisanale, économique ou scientifique</a:t>
            </a:r>
          </a:p>
          <a:p>
            <a:pPr marL="285750" indent="-285750">
              <a:buFontTx/>
              <a:buChar char="-"/>
            </a:pPr>
            <a:r>
              <a:rPr lang="fr-LU" sz="1600" b="1" dirty="0">
                <a:solidFill>
                  <a:schemeClr val="tx2"/>
                </a:solidFill>
                <a:latin typeface="+mj-lt"/>
              </a:rPr>
              <a:t>Histoire locale, de l’habitat ou de l’urbanisation</a:t>
            </a:r>
          </a:p>
          <a:p>
            <a:pPr marL="285750" indent="-285750">
              <a:buFontTx/>
              <a:buChar char="-"/>
            </a:pPr>
            <a:r>
              <a:rPr lang="fr-LU" sz="1600" b="1" dirty="0">
                <a:solidFill>
                  <a:schemeClr val="tx2"/>
                </a:solidFill>
                <a:latin typeface="+mj-lt"/>
              </a:rPr>
              <a:t>Rareté: </a:t>
            </a:r>
            <a:r>
              <a:rPr lang="fr-LU" sz="1600" dirty="0">
                <a:solidFill>
                  <a:schemeClr val="tx2"/>
                </a:solidFill>
                <a:latin typeface="+mj-lt"/>
              </a:rPr>
              <a:t>l’ancien hangar de marchandise  en bois, qui fait partie de l’ensemble de la gare de </a:t>
            </a:r>
            <a:r>
              <a:rPr lang="fr-LU" sz="1600" dirty="0" err="1" smtClean="0">
                <a:solidFill>
                  <a:schemeClr val="tx2"/>
                </a:solidFill>
                <a:latin typeface="+mj-lt"/>
              </a:rPr>
              <a:t>Roodt</a:t>
            </a:r>
            <a:r>
              <a:rPr lang="fr-LU" sz="1600" dirty="0" smtClean="0">
                <a:solidFill>
                  <a:schemeClr val="tx2"/>
                </a:solidFill>
                <a:latin typeface="+mj-lt"/>
              </a:rPr>
              <a:t>-sur-</a:t>
            </a:r>
            <a:r>
              <a:rPr lang="fr-LU" sz="1600" dirty="0" err="1" smtClean="0">
                <a:solidFill>
                  <a:schemeClr val="tx2"/>
                </a:solidFill>
                <a:latin typeface="+mj-lt"/>
              </a:rPr>
              <a:t>Syre</a:t>
            </a:r>
            <a:endParaRPr lang="fr-LU" sz="1600" dirty="0">
              <a:solidFill>
                <a:schemeClr val="tx2"/>
              </a:solidFill>
              <a:latin typeface="+mj-lt"/>
            </a:endParaRPr>
          </a:p>
        </p:txBody>
      </p:sp>
      <p:pic>
        <p:nvPicPr>
          <p:cNvPr id="10" name="Picture 9" descr="C:\Patrick Diederich\#Bâti\#Inventaire- Bâtiments ferroviaires\Photos\Gares Ligne Wasserbillig\IMG_2680.JPG"/>
          <p:cNvPicPr/>
          <p:nvPr/>
        </p:nvPicPr>
        <p:blipFill rotWithShape="1">
          <a:blip r:embed="rId2" cstate="print">
            <a:extLst>
              <a:ext uri="{28A0092B-C50C-407E-A947-70E740481C1C}">
                <a14:useLocalDpi xmlns:a14="http://schemas.microsoft.com/office/drawing/2010/main" val="0"/>
              </a:ext>
            </a:extLst>
          </a:blip>
          <a:srcRect b="7111"/>
          <a:stretch/>
        </p:blipFill>
        <p:spPr bwMode="auto">
          <a:xfrm>
            <a:off x="251520" y="980729"/>
            <a:ext cx="5111531" cy="3168352"/>
          </a:xfrm>
          <a:prstGeom prst="rect">
            <a:avLst/>
          </a:prstGeom>
          <a:noFill/>
          <a:ln>
            <a:noFill/>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4444159"/>
            <a:ext cx="3024336" cy="1865161"/>
          </a:xfrm>
          <a:prstGeom prst="rect">
            <a:avLst/>
          </a:prstGeom>
        </p:spPr>
      </p:pic>
      <p:cxnSp>
        <p:nvCxnSpPr>
          <p:cNvPr id="12" name="Connecteur droit avec flèche 29"/>
          <p:cNvCxnSpPr/>
          <p:nvPr/>
        </p:nvCxnSpPr>
        <p:spPr>
          <a:xfrm flipH="1">
            <a:off x="4644008" y="1412776"/>
            <a:ext cx="1152128" cy="10081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75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Gare de </a:t>
            </a:r>
            <a:r>
              <a:rPr lang="en-US" dirty="0" err="1"/>
              <a:t>Pétange</a:t>
            </a:r>
            <a:r>
              <a:rPr lang="en-US" dirty="0"/>
              <a:t> à classer</a:t>
            </a:r>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11</a:t>
            </a:fld>
            <a:endParaRPr lang="fr-CH" dirty="0"/>
          </a:p>
        </p:txBody>
      </p:sp>
      <p:sp>
        <p:nvSpPr>
          <p:cNvPr id="7" name="ZoneTexte 15"/>
          <p:cNvSpPr txBox="1"/>
          <p:nvPr/>
        </p:nvSpPr>
        <p:spPr>
          <a:xfrm>
            <a:off x="182972" y="3212976"/>
            <a:ext cx="5268535" cy="3231654"/>
          </a:xfrm>
          <a:prstGeom prst="rect">
            <a:avLst/>
          </a:prstGeom>
          <a:noFill/>
        </p:spPr>
        <p:txBody>
          <a:bodyPr wrap="square" rtlCol="0">
            <a:spAutoFit/>
          </a:bodyPr>
          <a:lstStyle/>
          <a:p>
            <a:r>
              <a:rPr lang="fr-FR" sz="1200" dirty="0">
                <a:solidFill>
                  <a:schemeClr val="tx2"/>
                </a:solidFill>
              </a:rPr>
              <a:t>La gare de Pétange fut érigée en 1873 par la Compagnie des chemins de fer Prince-Henri. Ensemble avec ses infrastructures ferroviaires comme les dépôts et les ateliers d’entretien et de réparation, elle devient le siège de la compagnie. Devenue un important carrefour ferroviaire, la Compagnie Prince-Henri desservait les lignes du bassin minier vers Longwy et Esch-sur-Alzette ainsi que celle des usines de </a:t>
            </a:r>
            <a:r>
              <a:rPr lang="fr-FR" sz="1200" dirty="0" err="1">
                <a:solidFill>
                  <a:schemeClr val="tx2"/>
                </a:solidFill>
              </a:rPr>
              <a:t>Steinfort</a:t>
            </a:r>
            <a:r>
              <a:rPr lang="fr-FR" sz="1200" dirty="0">
                <a:solidFill>
                  <a:schemeClr val="tx2"/>
                </a:solidFill>
              </a:rPr>
              <a:t>. Ce n’est qu’en avril 1900 que la nouvelle ligne Luxembourg vers Pétange fut inaugurée afin de faire face à la concurrence de la société des chemins de fer « Guillaume-Luxembourg »</a:t>
            </a:r>
            <a:endParaRPr lang="en-US" sz="1200" dirty="0">
              <a:solidFill>
                <a:schemeClr val="tx2"/>
              </a:solidFill>
            </a:endParaRPr>
          </a:p>
          <a:p>
            <a:r>
              <a:rPr lang="fr-FR" sz="1200" dirty="0">
                <a:solidFill>
                  <a:schemeClr val="tx2"/>
                </a:solidFill>
              </a:rPr>
              <a:t>Le bâtiment voyageur de la gare de Pétange se compose à cinq volumes en enfilade dont un en forme de tour </a:t>
            </a:r>
            <a:r>
              <a:rPr lang="fr-FR" sz="1200" dirty="0" smtClean="0">
                <a:solidFill>
                  <a:schemeClr val="tx2"/>
                </a:solidFill>
              </a:rPr>
              <a:t>carrée. </a:t>
            </a:r>
            <a:r>
              <a:rPr lang="fr-FR" sz="1200" dirty="0">
                <a:solidFill>
                  <a:schemeClr val="tx2"/>
                </a:solidFill>
              </a:rPr>
              <a:t>Le corps principal est à deux pignons traversiers et d’un mur gouttereau sur deux niveaux présentant une corniche en bois avec assaliers. La tour, accolée au pignon ouest, se compose de trois niveaux avec toiture surhaussée à quatre versants. Au rez-de-chaussée les baies aux encadrements en pierre de taille en jambage présentent des arcs surbaissés, tandis que les ouvertures du premier étage sont de forme rectangulaire. </a:t>
            </a:r>
            <a:endParaRPr lang="fr-BE" sz="1200" dirty="0">
              <a:solidFill>
                <a:schemeClr val="tx2"/>
              </a:solidFill>
            </a:endParaRPr>
          </a:p>
        </p:txBody>
      </p:sp>
      <p:sp>
        <p:nvSpPr>
          <p:cNvPr id="9" name="ZoneTexte 5"/>
          <p:cNvSpPr txBox="1"/>
          <p:nvPr/>
        </p:nvSpPr>
        <p:spPr>
          <a:xfrm>
            <a:off x="5425588" y="908720"/>
            <a:ext cx="3718411" cy="3293209"/>
          </a:xfrm>
          <a:prstGeom prst="rect">
            <a:avLst/>
          </a:prstGeom>
          <a:noFill/>
        </p:spPr>
        <p:txBody>
          <a:bodyPr wrap="square" rtlCol="0">
            <a:spAutoFit/>
          </a:bodyPr>
          <a:lstStyle/>
          <a:p>
            <a:r>
              <a:rPr lang="fr-LU" sz="1600" b="1" dirty="0">
                <a:solidFill>
                  <a:srgbClr val="FF0000"/>
                </a:solidFill>
                <a:latin typeface="+mj-lt"/>
              </a:rPr>
              <a:t>Critères:</a:t>
            </a:r>
            <a:endParaRPr lang="fr-LU" dirty="0">
              <a:solidFill>
                <a:schemeClr val="tx2"/>
              </a:solidFill>
              <a:latin typeface="+mj-lt"/>
            </a:endParaRPr>
          </a:p>
          <a:p>
            <a:pPr marL="285750" indent="-285750">
              <a:buFontTx/>
              <a:buChar char="-"/>
            </a:pPr>
            <a:r>
              <a:rPr lang="fr-LU" sz="1600" b="1" dirty="0">
                <a:solidFill>
                  <a:schemeClr val="tx2"/>
                </a:solidFill>
                <a:latin typeface="+mj-lt"/>
              </a:rPr>
              <a:t>Authenticité</a:t>
            </a:r>
          </a:p>
          <a:p>
            <a:pPr marL="285750" indent="-285750">
              <a:buFontTx/>
              <a:buChar char="-"/>
            </a:pPr>
            <a:r>
              <a:rPr lang="fr-LU" sz="1600" b="1" dirty="0">
                <a:solidFill>
                  <a:schemeClr val="tx2"/>
                </a:solidFill>
                <a:latin typeface="+mj-lt"/>
              </a:rPr>
              <a:t>Genre</a:t>
            </a:r>
          </a:p>
          <a:p>
            <a:pPr marL="285750" indent="-285750">
              <a:buFontTx/>
              <a:buChar char="-"/>
            </a:pPr>
            <a:r>
              <a:rPr lang="fr-LU" sz="1600" b="1" dirty="0">
                <a:solidFill>
                  <a:schemeClr val="tx2"/>
                </a:solidFill>
                <a:latin typeface="+mj-lt"/>
              </a:rPr>
              <a:t>Typologie</a:t>
            </a:r>
          </a:p>
          <a:p>
            <a:pPr marL="285750" indent="-285750">
              <a:buFontTx/>
              <a:buChar char="-"/>
            </a:pPr>
            <a:r>
              <a:rPr lang="fr-LU" sz="1600" b="1" dirty="0">
                <a:solidFill>
                  <a:schemeClr val="tx2"/>
                </a:solidFill>
                <a:latin typeface="+mj-lt"/>
              </a:rPr>
              <a:t>Histoire industrielle, artisanale, économique ou scientifique: </a:t>
            </a:r>
            <a:r>
              <a:rPr lang="fr-LU" sz="1600" dirty="0">
                <a:solidFill>
                  <a:schemeClr val="tx2"/>
                </a:solidFill>
                <a:latin typeface="+mj-lt"/>
              </a:rPr>
              <a:t>en tant que siège social de la Compagnie Prince-Henri, la gare de Pétange est devenue le jonction principal pour le développement de l’industrie sidérurgique et un carrefour important pour l’exploitation des mines du bassin minier luxembourgeois.</a:t>
            </a:r>
            <a:endParaRPr lang="fr-LU" sz="1600" b="1" dirty="0">
              <a:solidFill>
                <a:schemeClr val="tx2"/>
              </a:solidFill>
              <a:latin typeface="+mj-lt"/>
            </a:endParaRPr>
          </a:p>
        </p:txBody>
      </p:sp>
      <p:pic>
        <p:nvPicPr>
          <p:cNvPr id="10" name="Picture 9" descr="C:\Patrick Diederich\#Bâti\#Inventaire- Bâtiments ferroviaires\Photos\Gares Ligne Rodange\IMG_2562.JPG"/>
          <p:cNvPicPr/>
          <p:nvPr/>
        </p:nvPicPr>
        <p:blipFill rotWithShape="1">
          <a:blip r:embed="rId2" cstate="print">
            <a:extLst>
              <a:ext uri="{28A0092B-C50C-407E-A947-70E740481C1C}">
                <a14:useLocalDpi xmlns:a14="http://schemas.microsoft.com/office/drawing/2010/main" val="0"/>
              </a:ext>
            </a:extLst>
          </a:blip>
          <a:srcRect t="36769" r="11880" b="8078"/>
          <a:stretch/>
        </p:blipFill>
        <p:spPr bwMode="auto">
          <a:xfrm>
            <a:off x="251520" y="954518"/>
            <a:ext cx="5040560" cy="210502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3"/>
          <a:srcRect t="42774" r="2771"/>
          <a:stretch/>
        </p:blipFill>
        <p:spPr>
          <a:xfrm>
            <a:off x="5425588" y="4107326"/>
            <a:ext cx="3610908" cy="2157104"/>
          </a:xfrm>
          <a:prstGeom prst="rect">
            <a:avLst/>
          </a:prstGeom>
        </p:spPr>
      </p:pic>
      <p:pic>
        <p:nvPicPr>
          <p:cNvPr id="6" name="Picture 5"/>
          <p:cNvPicPr>
            <a:picLocks noChangeAspect="1"/>
          </p:cNvPicPr>
          <p:nvPr/>
        </p:nvPicPr>
        <p:blipFill>
          <a:blip r:embed="rId4"/>
          <a:stretch>
            <a:fillRect/>
          </a:stretch>
        </p:blipFill>
        <p:spPr>
          <a:xfrm>
            <a:off x="5451507" y="6243869"/>
            <a:ext cx="2090482" cy="567134"/>
          </a:xfrm>
          <a:prstGeom prst="rect">
            <a:avLst/>
          </a:prstGeom>
        </p:spPr>
      </p:pic>
      <p:cxnSp>
        <p:nvCxnSpPr>
          <p:cNvPr id="14" name="Connecteur droit avec flèche 29"/>
          <p:cNvCxnSpPr/>
          <p:nvPr/>
        </p:nvCxnSpPr>
        <p:spPr>
          <a:xfrm>
            <a:off x="6379707" y="4107325"/>
            <a:ext cx="280525" cy="38263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619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Gare de </a:t>
            </a:r>
            <a:r>
              <a:rPr lang="en-US" dirty="0" err="1"/>
              <a:t>Wecker</a:t>
            </a:r>
            <a:r>
              <a:rPr lang="en-US" dirty="0"/>
              <a:t> à classer</a:t>
            </a:r>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12</a:t>
            </a:fld>
            <a:endParaRPr lang="fr-CH" dirty="0"/>
          </a:p>
        </p:txBody>
      </p:sp>
      <p:sp>
        <p:nvSpPr>
          <p:cNvPr id="7" name="ZoneTexte 15"/>
          <p:cNvSpPr txBox="1"/>
          <p:nvPr/>
        </p:nvSpPr>
        <p:spPr>
          <a:xfrm>
            <a:off x="157053" y="4268402"/>
            <a:ext cx="5268535" cy="2308324"/>
          </a:xfrm>
          <a:prstGeom prst="rect">
            <a:avLst/>
          </a:prstGeom>
          <a:noFill/>
        </p:spPr>
        <p:txBody>
          <a:bodyPr wrap="square" rtlCol="0">
            <a:spAutoFit/>
          </a:bodyPr>
          <a:lstStyle/>
          <a:p>
            <a:pPr algn="just"/>
            <a:r>
              <a:rPr lang="fr-BE" sz="1200" dirty="0" smtClean="0">
                <a:solidFill>
                  <a:schemeClr val="tx2"/>
                </a:solidFill>
              </a:rPr>
              <a:t>Le corps central du bâtiment voyageur de la gare de </a:t>
            </a:r>
            <a:r>
              <a:rPr lang="fr-BE" sz="1200" dirty="0" err="1" smtClean="0">
                <a:solidFill>
                  <a:schemeClr val="tx2"/>
                </a:solidFill>
              </a:rPr>
              <a:t>Wecker</a:t>
            </a:r>
            <a:r>
              <a:rPr lang="fr-BE" sz="1200" dirty="0" smtClean="0">
                <a:solidFill>
                  <a:schemeClr val="tx2"/>
                </a:solidFill>
              </a:rPr>
              <a:t> date des environs de 1880, tandis que la partie latérale remonte aux travaux d’agrandissement de 1910. La bâtisse centrale s’élève sur deux niveaux, séparés par des bandeaux avec cordes et se divise d’une façon régulière en trois travées. La toiture est à quatre versants incorporant une lucarne au pignon. Au rez-de-chaussée les baies aux encadrements en pierre de taille présentent des arcs en plein cintre tandis que les ouvertures du premier étage sont de forme rectangulaire. La façade en pierres apparentes est typiques pour les stations ferroviaires de l’époque. A l’est, le bâtiment est prolongé par une annexe plus basse formant deux ouvertures avec arcs en plein centre. </a:t>
            </a:r>
          </a:p>
          <a:p>
            <a:pPr algn="just"/>
            <a:endParaRPr lang="fr-BE" sz="1200" dirty="0">
              <a:solidFill>
                <a:schemeClr val="tx2"/>
              </a:solidFill>
            </a:endParaRPr>
          </a:p>
        </p:txBody>
      </p:sp>
      <p:sp>
        <p:nvSpPr>
          <p:cNvPr id="9" name="ZoneTexte 5"/>
          <p:cNvSpPr txBox="1"/>
          <p:nvPr/>
        </p:nvSpPr>
        <p:spPr>
          <a:xfrm>
            <a:off x="5425589" y="908720"/>
            <a:ext cx="3602118" cy="3046988"/>
          </a:xfrm>
          <a:prstGeom prst="rect">
            <a:avLst/>
          </a:prstGeom>
          <a:noFill/>
        </p:spPr>
        <p:txBody>
          <a:bodyPr wrap="square" rtlCol="0">
            <a:spAutoFit/>
          </a:bodyPr>
          <a:lstStyle/>
          <a:p>
            <a:r>
              <a:rPr lang="fr-LU" sz="1600" b="1" dirty="0">
                <a:solidFill>
                  <a:srgbClr val="FF0000"/>
                </a:solidFill>
                <a:latin typeface="+mj-lt"/>
              </a:rPr>
              <a:t>Critères:</a:t>
            </a:r>
            <a:endParaRPr lang="fr-LU" dirty="0">
              <a:solidFill>
                <a:schemeClr val="tx2"/>
              </a:solidFill>
              <a:latin typeface="+mj-lt"/>
            </a:endParaRPr>
          </a:p>
          <a:p>
            <a:pPr marL="285750" indent="-285750">
              <a:buFontTx/>
              <a:buChar char="-"/>
            </a:pPr>
            <a:r>
              <a:rPr lang="fr-LU" sz="1600" b="1" dirty="0">
                <a:solidFill>
                  <a:schemeClr val="tx2"/>
                </a:solidFill>
                <a:latin typeface="+mj-lt"/>
              </a:rPr>
              <a:t>Evolution et développement</a:t>
            </a:r>
          </a:p>
          <a:p>
            <a:pPr marL="285750" indent="-285750">
              <a:buFontTx/>
              <a:buChar char="-"/>
            </a:pPr>
            <a:r>
              <a:rPr lang="fr-LU" sz="1600" b="1" dirty="0">
                <a:solidFill>
                  <a:schemeClr val="tx2"/>
                </a:solidFill>
                <a:latin typeface="+mj-lt"/>
              </a:rPr>
              <a:t>Genre</a:t>
            </a:r>
          </a:p>
          <a:p>
            <a:pPr marL="285750" indent="-285750">
              <a:buFontTx/>
              <a:buChar char="-"/>
            </a:pPr>
            <a:r>
              <a:rPr lang="fr-LU" sz="1600" b="1" dirty="0">
                <a:solidFill>
                  <a:schemeClr val="tx2"/>
                </a:solidFill>
                <a:latin typeface="+mj-lt"/>
              </a:rPr>
              <a:t>Histoire industrielle, artisanale, économique ou scientifique</a:t>
            </a:r>
          </a:p>
          <a:p>
            <a:pPr marL="285750" indent="-285750">
              <a:buFontTx/>
              <a:buChar char="-"/>
            </a:pPr>
            <a:r>
              <a:rPr lang="fr-LU" sz="1600" b="1" dirty="0">
                <a:solidFill>
                  <a:schemeClr val="tx2"/>
                </a:solidFill>
                <a:latin typeface="+mj-lt"/>
              </a:rPr>
              <a:t>Histoire locale, de l’habitat ou de l’urbanisation: </a:t>
            </a:r>
            <a:r>
              <a:rPr lang="fr-LU" sz="1600" dirty="0">
                <a:solidFill>
                  <a:schemeClr val="tx2"/>
                </a:solidFill>
                <a:latin typeface="+mj-lt"/>
              </a:rPr>
              <a:t>des bâtiments commerciaux se sont installés à proximité immédiate de la gare, ce qui a eu un impact sur le développement architectural de la localité</a:t>
            </a:r>
            <a:endParaRPr lang="fr-LU" sz="1600" b="1" dirty="0">
              <a:solidFill>
                <a:schemeClr val="tx2"/>
              </a:solidFill>
              <a:latin typeface="+mj-lt"/>
            </a:endParaRPr>
          </a:p>
        </p:txBody>
      </p:sp>
      <p:pic>
        <p:nvPicPr>
          <p:cNvPr id="13" name="Picture 12" descr="C:\Patrick Diederich\#Bâti\#Inventaire- Bâtiments ferroviaires\Photos\Gares Ligne Wasserbillig\IMG_2696.JPG"/>
          <p:cNvPicPr/>
          <p:nvPr/>
        </p:nvPicPr>
        <p:blipFill rotWithShape="1">
          <a:blip r:embed="rId2" cstate="print">
            <a:extLst>
              <a:ext uri="{28A0092B-C50C-407E-A947-70E740481C1C}">
                <a14:useLocalDpi xmlns:a14="http://schemas.microsoft.com/office/drawing/2010/main" val="0"/>
              </a:ext>
            </a:extLst>
          </a:blip>
          <a:srcRect r="4883" b="11665"/>
          <a:stretch/>
        </p:blipFill>
        <p:spPr bwMode="auto">
          <a:xfrm>
            <a:off x="251521" y="980729"/>
            <a:ext cx="5112568" cy="3168351"/>
          </a:xfrm>
          <a:prstGeom prst="rect">
            <a:avLst/>
          </a:prstGeom>
          <a:noFill/>
          <a:ln>
            <a:no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859"/>
          <a:stretch/>
        </p:blipFill>
        <p:spPr>
          <a:xfrm>
            <a:off x="5796136" y="3965451"/>
            <a:ext cx="3095772" cy="2273793"/>
          </a:xfrm>
          <a:prstGeom prst="rect">
            <a:avLst/>
          </a:prstGeom>
        </p:spPr>
      </p:pic>
      <p:cxnSp>
        <p:nvCxnSpPr>
          <p:cNvPr id="14" name="Connecteur droit avec flèche 29"/>
          <p:cNvCxnSpPr/>
          <p:nvPr/>
        </p:nvCxnSpPr>
        <p:spPr>
          <a:xfrm>
            <a:off x="6516216" y="3829483"/>
            <a:ext cx="185057" cy="53735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a:blip r:embed="rId4"/>
          <a:stretch>
            <a:fillRect/>
          </a:stretch>
        </p:blipFill>
        <p:spPr>
          <a:xfrm>
            <a:off x="5518163" y="5746842"/>
            <a:ext cx="1203671" cy="1004290"/>
          </a:xfrm>
          <a:prstGeom prst="rect">
            <a:avLst/>
          </a:prstGeom>
        </p:spPr>
      </p:pic>
      <p:sp>
        <p:nvSpPr>
          <p:cNvPr id="3" name="Freeform 2"/>
          <p:cNvSpPr/>
          <p:nvPr/>
        </p:nvSpPr>
        <p:spPr>
          <a:xfrm>
            <a:off x="6204155" y="5948516"/>
            <a:ext cx="245806" cy="176981"/>
          </a:xfrm>
          <a:custGeom>
            <a:avLst/>
            <a:gdLst>
              <a:gd name="connsiteX0" fmla="*/ 0 w 245806"/>
              <a:gd name="connsiteY0" fmla="*/ 39329 h 176981"/>
              <a:gd name="connsiteX1" fmla="*/ 245806 w 245806"/>
              <a:gd name="connsiteY1" fmla="*/ 0 h 176981"/>
              <a:gd name="connsiteX2" fmla="*/ 245806 w 245806"/>
              <a:gd name="connsiteY2" fmla="*/ 108155 h 176981"/>
              <a:gd name="connsiteX3" fmla="*/ 0 w 245806"/>
              <a:gd name="connsiteY3" fmla="*/ 176981 h 176981"/>
              <a:gd name="connsiteX4" fmla="*/ 0 w 245806"/>
              <a:gd name="connsiteY4" fmla="*/ 39329 h 176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806" h="176981">
                <a:moveTo>
                  <a:pt x="0" y="39329"/>
                </a:moveTo>
                <a:lnTo>
                  <a:pt x="245806" y="0"/>
                </a:lnTo>
                <a:lnTo>
                  <a:pt x="245806" y="108155"/>
                </a:lnTo>
                <a:lnTo>
                  <a:pt x="0" y="176981"/>
                </a:lnTo>
                <a:lnTo>
                  <a:pt x="0" y="39329"/>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5"/>
          <p:cNvSpPr txBox="1"/>
          <p:nvPr/>
        </p:nvSpPr>
        <p:spPr>
          <a:xfrm>
            <a:off x="5652120" y="5819421"/>
            <a:ext cx="3602118" cy="338554"/>
          </a:xfrm>
          <a:prstGeom prst="rect">
            <a:avLst/>
          </a:prstGeom>
          <a:noFill/>
        </p:spPr>
        <p:txBody>
          <a:bodyPr wrap="square" rtlCol="0">
            <a:spAutoFit/>
          </a:bodyPr>
          <a:lstStyle/>
          <a:p>
            <a:r>
              <a:rPr lang="fr-LU" sz="1600" b="1" dirty="0">
                <a:solidFill>
                  <a:srgbClr val="FF0000"/>
                </a:solidFill>
                <a:latin typeface="+mj-lt"/>
              </a:rPr>
              <a:t>Gare</a:t>
            </a:r>
            <a:endParaRPr lang="fr-LU" dirty="0">
              <a:solidFill>
                <a:schemeClr val="tx2"/>
              </a:solidFill>
              <a:latin typeface="+mj-lt"/>
            </a:endParaRPr>
          </a:p>
        </p:txBody>
      </p:sp>
    </p:spTree>
    <p:extLst>
      <p:ext uri="{BB962C8B-B14F-4D97-AF65-F5344CB8AC3E}">
        <p14:creationId xmlns:p14="http://schemas.microsoft.com/office/powerpoint/2010/main" val="211101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smtClean="0">
                <a:latin typeface="+mn-lt"/>
              </a:rPr>
              <a:t>Bâtiments connexes dignes de protection</a:t>
            </a:r>
            <a:endParaRPr lang="fr-BE" sz="2400" dirty="0">
              <a:latin typeface="+mn-lt"/>
            </a:endParaRPr>
          </a:p>
        </p:txBody>
      </p:sp>
      <p:sp>
        <p:nvSpPr>
          <p:cNvPr id="4" name="Espace réservé du numéro de diapositive 3"/>
          <p:cNvSpPr>
            <a:spLocks noGrp="1"/>
          </p:cNvSpPr>
          <p:nvPr>
            <p:ph type="sldNum" sz="quarter" idx="12"/>
          </p:nvPr>
        </p:nvSpPr>
        <p:spPr/>
        <p:txBody>
          <a:bodyPr/>
          <a:lstStyle/>
          <a:p>
            <a:pPr>
              <a:defRPr/>
            </a:pPr>
            <a:fld id="{8D9675EF-14CD-4ED8-B4FA-515528AC52E1}" type="slidenum">
              <a:rPr lang="fr-CH" smtClean="0"/>
              <a:pPr>
                <a:defRPr/>
              </a:pPr>
              <a:t>13</a:t>
            </a:fld>
            <a:endParaRPr lang="fr-CH" dirty="0"/>
          </a:p>
        </p:txBody>
      </p:sp>
      <p:graphicFrame>
        <p:nvGraphicFramePr>
          <p:cNvPr id="3" name="Tableau 2"/>
          <p:cNvGraphicFramePr>
            <a:graphicFrameLocks noGrp="1"/>
          </p:cNvGraphicFramePr>
          <p:nvPr>
            <p:extLst>
              <p:ext uri="{D42A27DB-BD31-4B8C-83A1-F6EECF244321}">
                <p14:modId xmlns:p14="http://schemas.microsoft.com/office/powerpoint/2010/main" val="3919513404"/>
              </p:ext>
            </p:extLst>
          </p:nvPr>
        </p:nvGraphicFramePr>
        <p:xfrm>
          <a:off x="467544" y="2276872"/>
          <a:ext cx="3791684" cy="2943190"/>
        </p:xfrm>
        <a:graphic>
          <a:graphicData uri="http://schemas.openxmlformats.org/drawingml/2006/table">
            <a:tbl>
              <a:tblPr>
                <a:tableStyleId>{5C22544A-7EE6-4342-B048-85BDC9FD1C3A}</a:tableStyleId>
              </a:tblPr>
              <a:tblGrid>
                <a:gridCol w="3791684">
                  <a:extLst>
                    <a:ext uri="{9D8B030D-6E8A-4147-A177-3AD203B41FA5}">
                      <a16:colId xmlns:a16="http://schemas.microsoft.com/office/drawing/2014/main" val="3880629532"/>
                    </a:ext>
                  </a:extLst>
                </a:gridCol>
              </a:tblGrid>
              <a:tr h="294319">
                <a:tc>
                  <a:txBody>
                    <a:bodyPr/>
                    <a:lstStyle/>
                    <a:p>
                      <a:pPr algn="ctr" fontAlgn="ctr"/>
                      <a:r>
                        <a:rPr lang="en-US" sz="1100" u="none" strike="noStrike" dirty="0" err="1" smtClean="0">
                          <a:solidFill>
                            <a:schemeClr val="accent4"/>
                          </a:solidFill>
                          <a:effectLst/>
                        </a:rPr>
                        <a:t>Ancien</a:t>
                      </a:r>
                      <a:r>
                        <a:rPr lang="en-US" sz="1100" u="none" strike="noStrike" dirty="0" smtClean="0">
                          <a:solidFill>
                            <a:schemeClr val="accent4"/>
                          </a:solidFill>
                          <a:effectLst/>
                        </a:rPr>
                        <a:t> </a:t>
                      </a:r>
                      <a:r>
                        <a:rPr lang="en-US" sz="1100" u="none" strike="noStrike" dirty="0" err="1" smtClean="0">
                          <a:solidFill>
                            <a:schemeClr val="accent4"/>
                          </a:solidFill>
                          <a:effectLst/>
                        </a:rPr>
                        <a:t>dépôt</a:t>
                      </a:r>
                      <a:r>
                        <a:rPr lang="en-US" sz="1100" u="none" strike="noStrike" dirty="0" smtClean="0">
                          <a:solidFill>
                            <a:schemeClr val="accent4"/>
                          </a:solidFill>
                          <a:effectLst/>
                        </a:rPr>
                        <a:t> </a:t>
                      </a:r>
                      <a:r>
                        <a:rPr lang="en-US" sz="1100" u="none" strike="noStrike" dirty="0" err="1" smtClean="0">
                          <a:solidFill>
                            <a:schemeClr val="accent4"/>
                          </a:solidFill>
                          <a:effectLst/>
                        </a:rPr>
                        <a:t>en</a:t>
                      </a:r>
                      <a:r>
                        <a:rPr lang="en-US" sz="1100" u="none" strike="noStrike" dirty="0" smtClean="0">
                          <a:solidFill>
                            <a:schemeClr val="accent4"/>
                          </a:solidFill>
                          <a:effectLst/>
                        </a:rPr>
                        <a:t> </a:t>
                      </a:r>
                      <a:r>
                        <a:rPr lang="en-US" sz="1100" u="none" strike="noStrike" dirty="0" err="1" smtClean="0">
                          <a:solidFill>
                            <a:schemeClr val="accent4"/>
                          </a:solidFill>
                          <a:effectLst/>
                        </a:rPr>
                        <a:t>gare</a:t>
                      </a:r>
                      <a:r>
                        <a:rPr lang="en-US" sz="1100" u="none" strike="noStrike" dirty="0" smtClean="0">
                          <a:solidFill>
                            <a:schemeClr val="accent4"/>
                          </a:solidFill>
                          <a:effectLst/>
                        </a:rPr>
                        <a:t> de </a:t>
                      </a:r>
                      <a:r>
                        <a:rPr lang="en-US" sz="1100" u="none" strike="noStrike" dirty="0" err="1" smtClean="0">
                          <a:solidFill>
                            <a:schemeClr val="accent4"/>
                          </a:solidFill>
                          <a:effectLst/>
                        </a:rPr>
                        <a:t>Walferdange</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683956637"/>
                  </a:ext>
                </a:extLst>
              </a:tr>
              <a:tr h="294319">
                <a:tc>
                  <a:txBody>
                    <a:bodyPr/>
                    <a:lstStyle/>
                    <a:p>
                      <a:pPr algn="ctr" fontAlgn="ctr"/>
                      <a:r>
                        <a:rPr lang="en-US" sz="1100" u="none" strike="noStrike" dirty="0" err="1" smtClean="0">
                          <a:solidFill>
                            <a:schemeClr val="accent4"/>
                          </a:solidFill>
                          <a:effectLst/>
                        </a:rPr>
                        <a:t>Ancien</a:t>
                      </a:r>
                      <a:r>
                        <a:rPr lang="en-US" sz="1100" u="none" strike="noStrike" dirty="0" smtClean="0">
                          <a:solidFill>
                            <a:schemeClr val="accent4"/>
                          </a:solidFill>
                          <a:effectLst/>
                        </a:rPr>
                        <a:t> hangar</a:t>
                      </a:r>
                      <a:r>
                        <a:rPr lang="en-US" sz="1100" u="none" strike="noStrike" baseline="0" dirty="0" smtClean="0">
                          <a:solidFill>
                            <a:schemeClr val="accent4"/>
                          </a:solidFill>
                          <a:effectLst/>
                        </a:rPr>
                        <a:t> à </a:t>
                      </a:r>
                      <a:r>
                        <a:rPr lang="en-US" sz="1100" u="none" strike="noStrike" baseline="0" dirty="0" err="1" smtClean="0">
                          <a:solidFill>
                            <a:schemeClr val="accent4"/>
                          </a:solidFill>
                          <a:effectLst/>
                        </a:rPr>
                        <a:t>marchandises</a:t>
                      </a:r>
                      <a:r>
                        <a:rPr lang="en-US" sz="1100" u="none" strike="noStrike" baseline="0" dirty="0" smtClean="0">
                          <a:solidFill>
                            <a:schemeClr val="accent4"/>
                          </a:solidFill>
                          <a:effectLst/>
                        </a:rPr>
                        <a:t> de Wiltz</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737087225"/>
                  </a:ext>
                </a:extLst>
              </a:tr>
              <a:tr h="294319">
                <a:tc>
                  <a:txBody>
                    <a:bodyPr/>
                    <a:lstStyle/>
                    <a:p>
                      <a:pPr algn="ctr" fontAlgn="ctr"/>
                      <a:r>
                        <a:rPr lang="en-US" sz="1100" u="none" strike="noStrike" dirty="0" err="1" smtClean="0">
                          <a:solidFill>
                            <a:schemeClr val="accent4"/>
                          </a:solidFill>
                          <a:effectLst/>
                        </a:rPr>
                        <a:t>Ancienne</a:t>
                      </a:r>
                      <a:r>
                        <a:rPr lang="en-US" sz="1100" u="none" strike="noStrike" dirty="0" smtClean="0">
                          <a:solidFill>
                            <a:schemeClr val="accent4"/>
                          </a:solidFill>
                          <a:effectLst/>
                        </a:rPr>
                        <a:t> </a:t>
                      </a:r>
                      <a:r>
                        <a:rPr lang="en-US" sz="1100" u="none" strike="noStrike" dirty="0" err="1" smtClean="0">
                          <a:solidFill>
                            <a:schemeClr val="accent4"/>
                          </a:solidFill>
                          <a:effectLst/>
                        </a:rPr>
                        <a:t>gare</a:t>
                      </a:r>
                      <a:r>
                        <a:rPr lang="en-US" sz="1100" u="none" strike="noStrike" dirty="0" smtClean="0">
                          <a:solidFill>
                            <a:schemeClr val="accent4"/>
                          </a:solidFill>
                          <a:effectLst/>
                        </a:rPr>
                        <a:t> de </a:t>
                      </a:r>
                      <a:r>
                        <a:rPr lang="en-US" sz="1100" u="none" strike="noStrike" dirty="0" err="1" smtClean="0">
                          <a:solidFill>
                            <a:schemeClr val="accent4"/>
                          </a:solidFill>
                          <a:effectLst/>
                        </a:rPr>
                        <a:t>Sandweiler-Contern</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5564376"/>
                  </a:ext>
                </a:extLst>
              </a:tr>
              <a:tr h="294319">
                <a:tc>
                  <a:txBody>
                    <a:bodyPr/>
                    <a:lstStyle/>
                    <a:p>
                      <a:pPr algn="ctr" fontAlgn="ctr"/>
                      <a:r>
                        <a:rPr lang="en-US" sz="1100" u="none" strike="noStrike" dirty="0" err="1" smtClean="0">
                          <a:solidFill>
                            <a:schemeClr val="accent4"/>
                          </a:solidFill>
                          <a:effectLst/>
                        </a:rPr>
                        <a:t>Ancienne</a:t>
                      </a:r>
                      <a:r>
                        <a:rPr lang="en-US" sz="1100" u="none" strike="noStrike" dirty="0" smtClean="0">
                          <a:solidFill>
                            <a:schemeClr val="accent4"/>
                          </a:solidFill>
                          <a:effectLst/>
                        </a:rPr>
                        <a:t> </a:t>
                      </a:r>
                      <a:r>
                        <a:rPr lang="en-US" sz="1100" u="none" strike="noStrike" dirty="0" err="1" smtClean="0">
                          <a:solidFill>
                            <a:schemeClr val="accent4"/>
                          </a:solidFill>
                          <a:effectLst/>
                        </a:rPr>
                        <a:t>maison</a:t>
                      </a:r>
                      <a:r>
                        <a:rPr lang="en-US" sz="1100" u="none" strike="noStrike" dirty="0" smtClean="0">
                          <a:solidFill>
                            <a:schemeClr val="accent4"/>
                          </a:solidFill>
                          <a:effectLst/>
                        </a:rPr>
                        <a:t> de </a:t>
                      </a:r>
                      <a:r>
                        <a:rPr lang="en-US" sz="1100" u="none" strike="noStrike" dirty="0" err="1" smtClean="0">
                          <a:solidFill>
                            <a:schemeClr val="accent4"/>
                          </a:solidFill>
                          <a:effectLst/>
                        </a:rPr>
                        <a:t>garde-barrière</a:t>
                      </a:r>
                      <a:r>
                        <a:rPr lang="en-US" sz="1100" u="none" strike="noStrike" baseline="0" dirty="0" smtClean="0">
                          <a:solidFill>
                            <a:schemeClr val="accent4"/>
                          </a:solidFill>
                          <a:effectLst/>
                        </a:rPr>
                        <a:t> de </a:t>
                      </a:r>
                      <a:r>
                        <a:rPr lang="en-US" sz="1100" u="none" strike="noStrike" baseline="0" dirty="0" err="1" smtClean="0">
                          <a:solidFill>
                            <a:schemeClr val="accent4"/>
                          </a:solidFill>
                          <a:effectLst/>
                        </a:rPr>
                        <a:t>Sandweiler-Contern</a:t>
                      </a:r>
                      <a:endParaRPr lang="en-US" sz="1100" u="none" strike="noStrike" baseline="0" dirty="0" smtClean="0">
                        <a:solidFill>
                          <a:schemeClr val="accent4"/>
                        </a:solidFill>
                        <a:effectLst/>
                      </a:endParaRPr>
                    </a:p>
                  </a:txBody>
                  <a:tcPr marL="7620" marR="7620" marT="7620" marB="0" anchor="ctr"/>
                </a:tc>
                <a:extLst>
                  <a:ext uri="{0D108BD9-81ED-4DB2-BD59-A6C34878D82A}">
                    <a16:rowId xmlns:a16="http://schemas.microsoft.com/office/drawing/2014/main" val="1755614090"/>
                  </a:ext>
                </a:extLst>
              </a:tr>
              <a:tr h="294319">
                <a:tc>
                  <a:txBody>
                    <a:bodyPr/>
                    <a:lstStyle/>
                    <a:p>
                      <a:pPr algn="ctr" fontAlgn="ctr"/>
                      <a:r>
                        <a:rPr lang="en-US" sz="1100" u="none" strike="noStrike" dirty="0" err="1" smtClean="0">
                          <a:solidFill>
                            <a:schemeClr val="accent4"/>
                          </a:solidFill>
                          <a:effectLst/>
                        </a:rPr>
                        <a:t>Ancienne</a:t>
                      </a:r>
                      <a:r>
                        <a:rPr lang="en-US" sz="1100" u="none" strike="noStrike" dirty="0" smtClean="0">
                          <a:solidFill>
                            <a:schemeClr val="accent4"/>
                          </a:solidFill>
                          <a:effectLst/>
                        </a:rPr>
                        <a:t> </a:t>
                      </a:r>
                      <a:r>
                        <a:rPr lang="en-US" sz="1100" u="none" strike="noStrike" dirty="0" err="1" smtClean="0">
                          <a:solidFill>
                            <a:schemeClr val="accent4"/>
                          </a:solidFill>
                          <a:effectLst/>
                        </a:rPr>
                        <a:t>maisonnette</a:t>
                      </a:r>
                      <a:r>
                        <a:rPr lang="en-US" sz="1100" u="none" strike="noStrike" dirty="0" smtClean="0">
                          <a:solidFill>
                            <a:schemeClr val="accent4"/>
                          </a:solidFill>
                          <a:effectLst/>
                        </a:rPr>
                        <a:t> sanitaire </a:t>
                      </a:r>
                      <a:r>
                        <a:rPr lang="en-US" sz="1100" u="none" strike="noStrike" dirty="0" err="1" smtClean="0">
                          <a:solidFill>
                            <a:schemeClr val="accent4"/>
                          </a:solidFill>
                          <a:effectLst/>
                        </a:rPr>
                        <a:t>en</a:t>
                      </a:r>
                      <a:r>
                        <a:rPr lang="en-US" sz="1100" u="none" strike="noStrike" baseline="0" dirty="0" smtClean="0">
                          <a:solidFill>
                            <a:schemeClr val="accent4"/>
                          </a:solidFill>
                          <a:effectLst/>
                        </a:rPr>
                        <a:t> </a:t>
                      </a:r>
                      <a:r>
                        <a:rPr lang="en-US" sz="1100" u="none" strike="noStrike" baseline="0" dirty="0" err="1" smtClean="0">
                          <a:solidFill>
                            <a:schemeClr val="accent4"/>
                          </a:solidFill>
                          <a:effectLst/>
                        </a:rPr>
                        <a:t>gare</a:t>
                      </a:r>
                      <a:r>
                        <a:rPr lang="en-US" sz="1100" u="none" strike="noStrike" baseline="0" dirty="0" smtClean="0">
                          <a:solidFill>
                            <a:schemeClr val="accent4"/>
                          </a:solidFill>
                          <a:effectLst/>
                        </a:rPr>
                        <a:t> de</a:t>
                      </a:r>
                      <a:r>
                        <a:rPr lang="en-US" sz="1100" u="none" strike="noStrike" dirty="0" smtClean="0">
                          <a:solidFill>
                            <a:schemeClr val="accent4"/>
                          </a:solidFill>
                          <a:effectLst/>
                        </a:rPr>
                        <a:t> </a:t>
                      </a:r>
                      <a:r>
                        <a:rPr lang="en-US" sz="1100" u="none" strike="noStrike" dirty="0" err="1" smtClean="0">
                          <a:solidFill>
                            <a:schemeClr val="accent4"/>
                          </a:solidFill>
                          <a:effectLst/>
                        </a:rPr>
                        <a:t>Roodt</a:t>
                      </a:r>
                      <a:r>
                        <a:rPr lang="en-US" sz="1100" u="none" strike="noStrike" dirty="0" smtClean="0">
                          <a:solidFill>
                            <a:schemeClr val="accent4"/>
                          </a:solidFill>
                          <a:effectLst/>
                        </a:rPr>
                        <a:t>-sur-</a:t>
                      </a:r>
                      <a:r>
                        <a:rPr lang="en-US" sz="1100" u="none" strike="noStrike" dirty="0" err="1" smtClean="0">
                          <a:solidFill>
                            <a:schemeClr val="accent4"/>
                          </a:solidFill>
                          <a:effectLst/>
                        </a:rPr>
                        <a:t>Syre</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0767717"/>
                  </a:ext>
                </a:extLst>
              </a:tr>
              <a:tr h="294319">
                <a:tc>
                  <a:txBody>
                    <a:bodyPr/>
                    <a:lstStyle/>
                    <a:p>
                      <a:pPr algn="ctr" fontAlgn="ctr"/>
                      <a:r>
                        <a:rPr lang="en-US" sz="1100" u="none" strike="noStrike" dirty="0" err="1" smtClean="0">
                          <a:solidFill>
                            <a:schemeClr val="accent4"/>
                          </a:solidFill>
                          <a:effectLst/>
                        </a:rPr>
                        <a:t>Ancienne</a:t>
                      </a:r>
                      <a:r>
                        <a:rPr lang="en-US" sz="1100" u="none" strike="noStrike" baseline="0" dirty="0" smtClean="0">
                          <a:solidFill>
                            <a:schemeClr val="accent4"/>
                          </a:solidFill>
                          <a:effectLst/>
                        </a:rPr>
                        <a:t> </a:t>
                      </a:r>
                      <a:r>
                        <a:rPr lang="en-US" sz="1100" u="none" strike="noStrike" baseline="0" dirty="0" err="1" smtClean="0">
                          <a:solidFill>
                            <a:schemeClr val="accent4"/>
                          </a:solidFill>
                          <a:effectLst/>
                        </a:rPr>
                        <a:t>lampisterie</a:t>
                      </a:r>
                      <a:r>
                        <a:rPr lang="en-US" sz="1100" u="none" strike="noStrike" baseline="0" dirty="0" smtClean="0">
                          <a:solidFill>
                            <a:schemeClr val="accent4"/>
                          </a:solidFill>
                          <a:effectLst/>
                        </a:rPr>
                        <a:t> </a:t>
                      </a:r>
                      <a:r>
                        <a:rPr lang="en-US" sz="1100" u="none" strike="noStrike" baseline="0" dirty="0" err="1" smtClean="0">
                          <a:solidFill>
                            <a:schemeClr val="accent4"/>
                          </a:solidFill>
                          <a:effectLst/>
                        </a:rPr>
                        <a:t>en</a:t>
                      </a:r>
                      <a:r>
                        <a:rPr lang="en-US" sz="1100" u="none" strike="noStrike" baseline="0" dirty="0" smtClean="0">
                          <a:solidFill>
                            <a:schemeClr val="accent4"/>
                          </a:solidFill>
                          <a:effectLst/>
                        </a:rPr>
                        <a:t> </a:t>
                      </a:r>
                      <a:r>
                        <a:rPr lang="en-US" sz="1100" u="none" strike="noStrike" baseline="0" dirty="0" err="1" smtClean="0">
                          <a:solidFill>
                            <a:schemeClr val="accent4"/>
                          </a:solidFill>
                          <a:effectLst/>
                        </a:rPr>
                        <a:t>gare</a:t>
                      </a:r>
                      <a:r>
                        <a:rPr lang="en-US" sz="1100" u="none" strike="noStrike" baseline="0" dirty="0" smtClean="0">
                          <a:solidFill>
                            <a:schemeClr val="accent4"/>
                          </a:solidFill>
                          <a:effectLst/>
                        </a:rPr>
                        <a:t> de </a:t>
                      </a:r>
                      <a:r>
                        <a:rPr lang="en-US" sz="1100" u="none" strike="noStrike" baseline="0" dirty="0" err="1" smtClean="0">
                          <a:solidFill>
                            <a:schemeClr val="accent4"/>
                          </a:solidFill>
                          <a:effectLst/>
                        </a:rPr>
                        <a:t>Roodt</a:t>
                      </a:r>
                      <a:r>
                        <a:rPr lang="en-US" sz="1100" u="none" strike="noStrike" baseline="0" dirty="0" smtClean="0">
                          <a:solidFill>
                            <a:schemeClr val="accent4"/>
                          </a:solidFill>
                          <a:effectLst/>
                        </a:rPr>
                        <a:t>-sur-</a:t>
                      </a:r>
                      <a:r>
                        <a:rPr lang="en-US" sz="1100" u="none" strike="noStrike" baseline="0" dirty="0" err="1" smtClean="0">
                          <a:solidFill>
                            <a:schemeClr val="accent4"/>
                          </a:solidFill>
                          <a:effectLst/>
                        </a:rPr>
                        <a:t>Syre</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86007096"/>
                  </a:ext>
                </a:extLst>
              </a:tr>
              <a:tr h="294319">
                <a:tc>
                  <a:txBody>
                    <a:bodyPr/>
                    <a:lstStyle/>
                    <a:p>
                      <a:pPr algn="ctr" fontAlgn="ctr"/>
                      <a:r>
                        <a:rPr lang="en-US" sz="1100" u="none" strike="noStrike" dirty="0" err="1" smtClean="0">
                          <a:solidFill>
                            <a:schemeClr val="accent4"/>
                          </a:solidFill>
                          <a:effectLst/>
                        </a:rPr>
                        <a:t>Ancienne</a:t>
                      </a:r>
                      <a:r>
                        <a:rPr lang="en-US" sz="1100" u="none" strike="noStrike" dirty="0" smtClean="0">
                          <a:solidFill>
                            <a:schemeClr val="accent4"/>
                          </a:solidFill>
                          <a:effectLst/>
                        </a:rPr>
                        <a:t> </a:t>
                      </a:r>
                      <a:r>
                        <a:rPr lang="en-US" sz="1100" u="none" strike="noStrike" dirty="0" err="1" smtClean="0">
                          <a:solidFill>
                            <a:schemeClr val="accent4"/>
                          </a:solidFill>
                          <a:effectLst/>
                        </a:rPr>
                        <a:t>lampisterie</a:t>
                      </a:r>
                      <a:r>
                        <a:rPr lang="en-US" sz="1100" u="none" strike="noStrike" dirty="0" smtClean="0">
                          <a:solidFill>
                            <a:schemeClr val="accent4"/>
                          </a:solidFill>
                          <a:effectLst/>
                        </a:rPr>
                        <a:t> de </a:t>
                      </a:r>
                      <a:r>
                        <a:rPr lang="en-US" sz="1100" u="none" strike="noStrike" dirty="0" err="1" smtClean="0">
                          <a:solidFill>
                            <a:schemeClr val="accent4"/>
                          </a:solidFill>
                          <a:effectLst/>
                        </a:rPr>
                        <a:t>Wecker</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96542113"/>
                  </a:ext>
                </a:extLst>
              </a:tr>
              <a:tr h="294319">
                <a:tc>
                  <a:txBody>
                    <a:bodyPr/>
                    <a:lstStyle/>
                    <a:p>
                      <a:pPr algn="ctr" fontAlgn="ctr"/>
                      <a:r>
                        <a:rPr lang="en-US" sz="1100" u="none" strike="noStrike" dirty="0" err="1" smtClean="0">
                          <a:solidFill>
                            <a:schemeClr val="accent4"/>
                          </a:solidFill>
                          <a:effectLst/>
                        </a:rPr>
                        <a:t>Ancien</a:t>
                      </a:r>
                      <a:r>
                        <a:rPr lang="en-US" sz="1100" u="none" strike="noStrike" dirty="0" smtClean="0">
                          <a:solidFill>
                            <a:schemeClr val="accent4"/>
                          </a:solidFill>
                          <a:effectLst/>
                        </a:rPr>
                        <a:t> hangar à</a:t>
                      </a:r>
                      <a:r>
                        <a:rPr lang="en-US" sz="1100" u="none" strike="noStrike" baseline="0" dirty="0" smtClean="0">
                          <a:solidFill>
                            <a:schemeClr val="accent4"/>
                          </a:solidFill>
                          <a:effectLst/>
                        </a:rPr>
                        <a:t> locomotives </a:t>
                      </a:r>
                      <a:r>
                        <a:rPr lang="en-US" sz="1100" u="none" strike="noStrike" baseline="0" dirty="0" err="1" smtClean="0">
                          <a:solidFill>
                            <a:schemeClr val="accent4"/>
                          </a:solidFill>
                          <a:effectLst/>
                        </a:rPr>
                        <a:t>en</a:t>
                      </a:r>
                      <a:r>
                        <a:rPr lang="en-US" sz="1100" u="none" strike="noStrike" baseline="0" dirty="0" smtClean="0">
                          <a:solidFill>
                            <a:schemeClr val="accent4"/>
                          </a:solidFill>
                          <a:effectLst/>
                        </a:rPr>
                        <a:t> </a:t>
                      </a:r>
                      <a:r>
                        <a:rPr lang="en-US" sz="1100" u="none" strike="noStrike" baseline="0" dirty="0" err="1" smtClean="0">
                          <a:solidFill>
                            <a:schemeClr val="accent4"/>
                          </a:solidFill>
                          <a:effectLst/>
                        </a:rPr>
                        <a:t>gare</a:t>
                      </a:r>
                      <a:r>
                        <a:rPr lang="en-US" sz="1100" u="none" strike="noStrike" baseline="0" dirty="0" smtClean="0">
                          <a:solidFill>
                            <a:schemeClr val="accent4"/>
                          </a:solidFill>
                          <a:effectLst/>
                        </a:rPr>
                        <a:t> de </a:t>
                      </a:r>
                      <a:r>
                        <a:rPr lang="en-US" sz="1100" u="none" strike="noStrike" baseline="0" dirty="0" err="1" smtClean="0">
                          <a:solidFill>
                            <a:schemeClr val="accent4"/>
                          </a:solidFill>
                          <a:effectLst/>
                        </a:rPr>
                        <a:t>Wasserbillig</a:t>
                      </a:r>
                      <a:r>
                        <a:rPr lang="en-US" sz="1100" u="none" strike="noStrike" dirty="0" smtClean="0">
                          <a:solidFill>
                            <a:schemeClr val="accent4"/>
                          </a:solidFill>
                          <a:effectLst/>
                        </a:rPr>
                        <a:t> </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855872035"/>
                  </a:ext>
                </a:extLst>
              </a:tr>
              <a:tr h="294319">
                <a:tc>
                  <a:txBody>
                    <a:bodyPr/>
                    <a:lstStyle/>
                    <a:p>
                      <a:pPr algn="ctr" fontAlgn="ctr"/>
                      <a:r>
                        <a:rPr lang="en-US" sz="1100" b="0" i="0" u="none" strike="noStrike" dirty="0" err="1" smtClean="0">
                          <a:solidFill>
                            <a:schemeClr val="accent4"/>
                          </a:solidFill>
                          <a:effectLst/>
                          <a:latin typeface="+mn-lt"/>
                        </a:rPr>
                        <a:t>Entrepôt</a:t>
                      </a:r>
                      <a:r>
                        <a:rPr lang="en-US" sz="1100" b="0" i="0" u="none" strike="noStrike" dirty="0" smtClean="0">
                          <a:solidFill>
                            <a:schemeClr val="accent4"/>
                          </a:solidFill>
                          <a:effectLst/>
                          <a:latin typeface="+mn-lt"/>
                        </a:rPr>
                        <a:t> (</a:t>
                      </a:r>
                      <a:r>
                        <a:rPr lang="en-US" sz="1100" b="0" i="0" u="none" strike="noStrike" dirty="0" err="1" smtClean="0">
                          <a:solidFill>
                            <a:schemeClr val="accent4"/>
                          </a:solidFill>
                          <a:effectLst/>
                          <a:latin typeface="+mn-lt"/>
                        </a:rPr>
                        <a:t>lampisterie</a:t>
                      </a:r>
                      <a:r>
                        <a:rPr lang="en-US" sz="1100" b="0" i="0" u="none" strike="noStrike" dirty="0" smtClean="0">
                          <a:solidFill>
                            <a:schemeClr val="accent4"/>
                          </a:solidFill>
                          <a:effectLst/>
                          <a:latin typeface="+mn-lt"/>
                        </a:rPr>
                        <a:t>)</a:t>
                      </a:r>
                      <a:r>
                        <a:rPr lang="en-US" sz="1100" b="0" i="0" u="none" strike="noStrike" baseline="0" dirty="0" smtClean="0">
                          <a:solidFill>
                            <a:schemeClr val="accent4"/>
                          </a:solidFill>
                          <a:effectLst/>
                          <a:latin typeface="+mn-lt"/>
                        </a:rPr>
                        <a:t> </a:t>
                      </a:r>
                      <a:r>
                        <a:rPr lang="en-US" sz="1100" b="0" i="0" u="none" strike="noStrike" baseline="0" dirty="0" err="1" smtClean="0">
                          <a:solidFill>
                            <a:schemeClr val="accent4"/>
                          </a:solidFill>
                          <a:effectLst/>
                          <a:latin typeface="+mn-lt"/>
                        </a:rPr>
                        <a:t>en</a:t>
                      </a:r>
                      <a:r>
                        <a:rPr lang="en-US" sz="1100" b="0" i="0" u="none" strike="noStrike" baseline="0" dirty="0" smtClean="0">
                          <a:solidFill>
                            <a:schemeClr val="accent4"/>
                          </a:solidFill>
                          <a:effectLst/>
                          <a:latin typeface="+mn-lt"/>
                        </a:rPr>
                        <a:t> </a:t>
                      </a:r>
                      <a:r>
                        <a:rPr lang="en-US" sz="1100" b="0" i="0" u="none" strike="noStrike" baseline="0" dirty="0" err="1" smtClean="0">
                          <a:solidFill>
                            <a:schemeClr val="accent4"/>
                          </a:solidFill>
                          <a:effectLst/>
                          <a:latin typeface="+mn-lt"/>
                        </a:rPr>
                        <a:t>gare</a:t>
                      </a:r>
                      <a:r>
                        <a:rPr lang="en-US" sz="1100" b="0" i="0" u="none" strike="noStrike" baseline="0" dirty="0" smtClean="0">
                          <a:solidFill>
                            <a:schemeClr val="accent4"/>
                          </a:solidFill>
                          <a:effectLst/>
                          <a:latin typeface="+mn-lt"/>
                        </a:rPr>
                        <a:t> de </a:t>
                      </a:r>
                      <a:r>
                        <a:rPr lang="en-US" sz="1100" b="0" i="0" u="none" strike="noStrike" baseline="0" dirty="0" err="1" smtClean="0">
                          <a:solidFill>
                            <a:schemeClr val="accent4"/>
                          </a:solidFill>
                          <a:effectLst/>
                          <a:latin typeface="+mn-lt"/>
                        </a:rPr>
                        <a:t>Bettembourg</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2106921"/>
                  </a:ext>
                </a:extLst>
              </a:tr>
              <a:tr h="294319">
                <a:tc>
                  <a:txBody>
                    <a:bodyPr/>
                    <a:lstStyle/>
                    <a:p>
                      <a:pPr algn="ctr" fontAlgn="ctr"/>
                      <a:r>
                        <a:rPr lang="en-US" sz="1100" u="none" strike="noStrike" dirty="0" err="1" smtClean="0">
                          <a:solidFill>
                            <a:schemeClr val="accent4"/>
                          </a:solidFill>
                          <a:effectLst/>
                        </a:rPr>
                        <a:t>Ancien</a:t>
                      </a:r>
                      <a:r>
                        <a:rPr lang="en-US" sz="1100" u="none" strike="noStrike" baseline="0" dirty="0" smtClean="0">
                          <a:solidFill>
                            <a:schemeClr val="accent4"/>
                          </a:solidFill>
                          <a:effectLst/>
                        </a:rPr>
                        <a:t> </a:t>
                      </a:r>
                      <a:r>
                        <a:rPr lang="en-US" sz="1100" u="none" strike="noStrike" baseline="0" dirty="0" err="1" smtClean="0">
                          <a:solidFill>
                            <a:schemeClr val="accent4"/>
                          </a:solidFill>
                          <a:effectLst/>
                        </a:rPr>
                        <a:t>bâtiment</a:t>
                      </a:r>
                      <a:r>
                        <a:rPr lang="en-US" sz="1100" u="none" strike="noStrike" baseline="0" dirty="0" smtClean="0">
                          <a:solidFill>
                            <a:schemeClr val="accent4"/>
                          </a:solidFill>
                          <a:effectLst/>
                        </a:rPr>
                        <a:t> </a:t>
                      </a:r>
                      <a:r>
                        <a:rPr lang="en-US" sz="1100" u="none" strike="noStrike" baseline="0" dirty="0" err="1" smtClean="0">
                          <a:solidFill>
                            <a:schemeClr val="accent4"/>
                          </a:solidFill>
                          <a:effectLst/>
                        </a:rPr>
                        <a:t>douane</a:t>
                      </a:r>
                      <a:r>
                        <a:rPr lang="en-US" sz="1100" u="none" strike="noStrike" baseline="0" dirty="0" smtClean="0">
                          <a:solidFill>
                            <a:schemeClr val="accent4"/>
                          </a:solidFill>
                          <a:effectLst/>
                        </a:rPr>
                        <a:t> </a:t>
                      </a:r>
                      <a:r>
                        <a:rPr lang="en-US" sz="1100" u="none" strike="noStrike" baseline="0" dirty="0" err="1" smtClean="0">
                          <a:solidFill>
                            <a:schemeClr val="accent4"/>
                          </a:solidFill>
                          <a:effectLst/>
                        </a:rPr>
                        <a:t>en</a:t>
                      </a:r>
                      <a:r>
                        <a:rPr lang="en-US" sz="1100" u="none" strike="noStrike" baseline="0" dirty="0" smtClean="0">
                          <a:solidFill>
                            <a:schemeClr val="accent4"/>
                          </a:solidFill>
                          <a:effectLst/>
                        </a:rPr>
                        <a:t> </a:t>
                      </a:r>
                      <a:r>
                        <a:rPr lang="en-US" sz="1100" u="none" strike="noStrike" baseline="0" dirty="0" err="1" smtClean="0">
                          <a:solidFill>
                            <a:schemeClr val="accent4"/>
                          </a:solidFill>
                          <a:effectLst/>
                        </a:rPr>
                        <a:t>gare</a:t>
                      </a:r>
                      <a:r>
                        <a:rPr lang="en-US" sz="1100" u="none" strike="noStrike" baseline="0" dirty="0" smtClean="0">
                          <a:solidFill>
                            <a:schemeClr val="accent4"/>
                          </a:solidFill>
                          <a:effectLst/>
                        </a:rPr>
                        <a:t> de </a:t>
                      </a:r>
                      <a:r>
                        <a:rPr lang="en-US" sz="1100" u="none" strike="noStrike" baseline="0" dirty="0" err="1" smtClean="0">
                          <a:solidFill>
                            <a:schemeClr val="accent4"/>
                          </a:solidFill>
                          <a:effectLst/>
                        </a:rPr>
                        <a:t>Bettembourg</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03832704"/>
                  </a:ext>
                </a:extLst>
              </a:tr>
            </a:tbl>
          </a:graphicData>
        </a:graphic>
      </p:graphicFrame>
      <p:sp>
        <p:nvSpPr>
          <p:cNvPr id="6" name="ZoneTexte 5"/>
          <p:cNvSpPr txBox="1"/>
          <p:nvPr/>
        </p:nvSpPr>
        <p:spPr>
          <a:xfrm>
            <a:off x="2132394" y="5777467"/>
            <a:ext cx="5316564" cy="338554"/>
          </a:xfrm>
          <a:prstGeom prst="rect">
            <a:avLst/>
          </a:prstGeom>
          <a:noFill/>
        </p:spPr>
        <p:txBody>
          <a:bodyPr wrap="square" rtlCol="0">
            <a:spAutoFit/>
          </a:bodyPr>
          <a:lstStyle/>
          <a:p>
            <a:r>
              <a:rPr lang="fr-BE" sz="1600" b="1" dirty="0" smtClean="0">
                <a:solidFill>
                  <a:schemeClr val="tx2"/>
                </a:solidFill>
                <a:latin typeface="+mn-lt"/>
              </a:rPr>
              <a:t>10 bâtiments connexes supplémentaires </a:t>
            </a:r>
            <a:r>
              <a:rPr lang="fr-BE" sz="1600" dirty="0" smtClean="0">
                <a:solidFill>
                  <a:schemeClr val="tx2"/>
                </a:solidFill>
                <a:latin typeface="+mn-lt"/>
              </a:rPr>
              <a:t>dignes de protection</a:t>
            </a:r>
          </a:p>
        </p:txBody>
      </p:sp>
      <p:cxnSp>
        <p:nvCxnSpPr>
          <p:cNvPr id="12" name="Connecteur droit avec flèche 11"/>
          <p:cNvCxnSpPr/>
          <p:nvPr/>
        </p:nvCxnSpPr>
        <p:spPr>
          <a:xfrm>
            <a:off x="3528556" y="2702716"/>
            <a:ext cx="252424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p:cNvCxnSpPr/>
          <p:nvPr/>
        </p:nvCxnSpPr>
        <p:spPr>
          <a:xfrm>
            <a:off x="3923437" y="4502916"/>
            <a:ext cx="2129360" cy="62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7"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6864" y="2597402"/>
            <a:ext cx="2448152" cy="1191638"/>
          </a:xfrm>
          <a:prstGeom prst="rect">
            <a:avLst/>
          </a:prstGeom>
        </p:spPr>
      </p:pic>
      <p:pic>
        <p:nvPicPr>
          <p:cNvPr id="18" name="Picture 240"/>
          <p:cNvPicPr>
            <a:picLocks noChangeAspect="1"/>
          </p:cNvPicPr>
          <p:nvPr/>
        </p:nvPicPr>
        <p:blipFill rotWithShape="1">
          <a:blip r:embed="rId4" cstate="print">
            <a:extLst>
              <a:ext uri="{28A0092B-C50C-407E-A947-70E740481C1C}">
                <a14:useLocalDpi xmlns:a14="http://schemas.microsoft.com/office/drawing/2010/main" val="0"/>
              </a:ext>
            </a:extLst>
          </a:blip>
          <a:srcRect t="7318" b="11394"/>
          <a:stretch/>
        </p:blipFill>
        <p:spPr>
          <a:xfrm>
            <a:off x="6211394" y="3985362"/>
            <a:ext cx="2149929" cy="1360715"/>
          </a:xfrm>
          <a:prstGeom prst="rect">
            <a:avLst/>
          </a:prstGeom>
        </p:spPr>
      </p:pic>
      <p:grpSp>
        <p:nvGrpSpPr>
          <p:cNvPr id="8" name="Groupe 7"/>
          <p:cNvGrpSpPr/>
          <p:nvPr/>
        </p:nvGrpSpPr>
        <p:grpSpPr>
          <a:xfrm>
            <a:off x="360114" y="953799"/>
            <a:ext cx="7777336" cy="1399815"/>
            <a:chOff x="323528" y="5652537"/>
            <a:chExt cx="7777336" cy="1399815"/>
          </a:xfrm>
        </p:grpSpPr>
        <p:sp>
          <p:nvSpPr>
            <p:cNvPr id="16" name="ZoneTexte 15"/>
            <p:cNvSpPr txBox="1"/>
            <p:nvPr/>
          </p:nvSpPr>
          <p:spPr>
            <a:xfrm>
              <a:off x="323528" y="5652537"/>
              <a:ext cx="6264696" cy="830997"/>
            </a:xfrm>
            <a:prstGeom prst="rect">
              <a:avLst/>
            </a:prstGeom>
            <a:noFill/>
          </p:spPr>
          <p:txBody>
            <a:bodyPr wrap="square" rtlCol="0">
              <a:spAutoFit/>
            </a:bodyPr>
            <a:lstStyle/>
            <a:p>
              <a:r>
                <a:rPr lang="fr-BE" sz="1600" dirty="0" smtClean="0">
                  <a:solidFill>
                    <a:schemeClr val="tx2"/>
                  </a:solidFill>
                  <a:latin typeface="+mn-lt"/>
                </a:rPr>
                <a:t>Bâtiments connexes déjà classés sont : 	</a:t>
              </a:r>
            </a:p>
            <a:p>
              <a:pPr marL="285750" indent="-285750">
                <a:buFont typeface="Arial" panose="020B0604020202020204" pitchFamily="34" charset="0"/>
                <a:buChar char="•"/>
              </a:pPr>
              <a:r>
                <a:rPr lang="fr-BE" sz="1600" dirty="0" smtClean="0">
                  <a:solidFill>
                    <a:schemeClr val="tx2"/>
                  </a:solidFill>
                  <a:latin typeface="+mn-lt"/>
                </a:rPr>
                <a:t>Puits de l’hôtel de la gare de Mersch</a:t>
              </a:r>
            </a:p>
            <a:p>
              <a:pPr marL="285750" indent="-285750">
                <a:buFont typeface="Arial" panose="020B0604020202020204" pitchFamily="34" charset="0"/>
                <a:buChar char="•"/>
              </a:pPr>
              <a:r>
                <a:rPr lang="fr-BE" sz="1600" dirty="0" smtClean="0">
                  <a:solidFill>
                    <a:schemeClr val="tx2"/>
                  </a:solidFill>
                  <a:latin typeface="+mn-lt"/>
                </a:rPr>
                <a:t>Ancien poste directeur de la gare de Mersch</a:t>
              </a:r>
              <a:endParaRPr lang="fr-BE" sz="1600" dirty="0">
                <a:solidFill>
                  <a:schemeClr val="tx2"/>
                </a:solidFill>
                <a:latin typeface="+mn-lt"/>
              </a:endParaRPr>
            </a:p>
          </p:txBody>
        </p:sp>
        <p:pic>
          <p:nvPicPr>
            <p:cNvPr id="22"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0278" y="5738628"/>
              <a:ext cx="1970586" cy="1313724"/>
            </a:xfrm>
            <a:prstGeom prst="rect">
              <a:avLst/>
            </a:prstGeom>
          </p:spPr>
        </p:pic>
        <p:cxnSp>
          <p:nvCxnSpPr>
            <p:cNvPr id="23" name="Connecteur droit avec flèche 22"/>
            <p:cNvCxnSpPr/>
            <p:nvPr/>
          </p:nvCxnSpPr>
          <p:spPr>
            <a:xfrm>
              <a:off x="4535414" y="6327538"/>
              <a:ext cx="1480797" cy="0"/>
            </a:xfrm>
            <a:prstGeom prst="straightConnector1">
              <a:avLst/>
            </a:prstGeom>
            <a:ln w="19050">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39960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7811" y="340767"/>
            <a:ext cx="6192688" cy="504056"/>
          </a:xfrm>
        </p:spPr>
        <p:txBody>
          <a:bodyPr/>
          <a:lstStyle/>
          <a:p>
            <a:r>
              <a:rPr lang="fr-BE" sz="2400" dirty="0"/>
              <a:t>Bâtiments Voyageurs dont une sauvegarde est impossible</a:t>
            </a:r>
          </a:p>
        </p:txBody>
      </p:sp>
      <p:sp>
        <p:nvSpPr>
          <p:cNvPr id="4" name="Espace réservé du numéro de diapositive 3"/>
          <p:cNvSpPr>
            <a:spLocks noGrp="1"/>
          </p:cNvSpPr>
          <p:nvPr>
            <p:ph type="sldNum" sz="quarter" idx="12"/>
          </p:nvPr>
        </p:nvSpPr>
        <p:spPr/>
        <p:txBody>
          <a:bodyPr/>
          <a:lstStyle/>
          <a:p>
            <a:pPr>
              <a:defRPr/>
            </a:pPr>
            <a:fld id="{8D9675EF-14CD-4ED8-B4FA-515528AC52E1}" type="slidenum">
              <a:rPr lang="fr-CH" smtClean="0"/>
              <a:pPr>
                <a:defRPr/>
              </a:pPr>
              <a:t>14</a:t>
            </a:fld>
            <a:endParaRPr lang="fr-CH" dirty="0"/>
          </a:p>
        </p:txBody>
      </p:sp>
      <p:sp>
        <p:nvSpPr>
          <p:cNvPr id="13" name="ZoneTexte 12"/>
          <p:cNvSpPr txBox="1"/>
          <p:nvPr/>
        </p:nvSpPr>
        <p:spPr>
          <a:xfrm>
            <a:off x="856061" y="3861048"/>
            <a:ext cx="7812384" cy="2062103"/>
          </a:xfrm>
          <a:prstGeom prst="rect">
            <a:avLst/>
          </a:prstGeom>
          <a:noFill/>
        </p:spPr>
        <p:txBody>
          <a:bodyPr wrap="square" rtlCol="0">
            <a:spAutoFit/>
          </a:bodyPr>
          <a:lstStyle/>
          <a:p>
            <a:endParaRPr lang="fr-BE" sz="1600" dirty="0">
              <a:solidFill>
                <a:schemeClr val="tx2"/>
              </a:solidFill>
              <a:latin typeface="+mn-lt"/>
            </a:endParaRPr>
          </a:p>
          <a:p>
            <a:pPr marL="285750" indent="-285750">
              <a:buFont typeface="Arial" panose="020B0604020202020204" pitchFamily="34" charset="0"/>
              <a:buChar char="•"/>
            </a:pPr>
            <a:r>
              <a:rPr lang="fr-BE" sz="1600" dirty="0">
                <a:solidFill>
                  <a:schemeClr val="tx2"/>
                </a:solidFill>
                <a:latin typeface="+mn-lt"/>
              </a:rPr>
              <a:t>Nouveau plan de voies avec 2 nouveaux souterrains et nouveaux quais</a:t>
            </a:r>
            <a:br>
              <a:rPr lang="fr-BE" sz="1600" dirty="0">
                <a:solidFill>
                  <a:schemeClr val="tx2"/>
                </a:solidFill>
                <a:latin typeface="+mn-lt"/>
              </a:rPr>
            </a:br>
            <a:r>
              <a:rPr lang="fr-BE" sz="1600" dirty="0">
                <a:solidFill>
                  <a:schemeClr val="tx2"/>
                </a:solidFill>
                <a:latin typeface="+mn-lt"/>
              </a:rPr>
              <a:t>(mise en conformité de la gare et optimisation des liaisons ferroviaires)</a:t>
            </a:r>
          </a:p>
          <a:p>
            <a:pPr marL="285750" indent="-285750">
              <a:buFont typeface="Arial" panose="020B0604020202020204" pitchFamily="34" charset="0"/>
              <a:buChar char="•"/>
            </a:pPr>
            <a:r>
              <a:rPr lang="fr-BE" sz="1600" dirty="0">
                <a:solidFill>
                  <a:schemeClr val="tx2"/>
                </a:solidFill>
                <a:latin typeface="+mn-lt"/>
              </a:rPr>
              <a:t>Mise en souterrain de la route nationale 7</a:t>
            </a:r>
          </a:p>
          <a:p>
            <a:pPr marL="285750" indent="-285750">
              <a:buFont typeface="Arial" panose="020B0604020202020204" pitchFamily="34" charset="0"/>
              <a:buChar char="•"/>
            </a:pPr>
            <a:r>
              <a:rPr lang="fr-BE" sz="1600" dirty="0">
                <a:solidFill>
                  <a:schemeClr val="tx2"/>
                </a:solidFill>
                <a:latin typeface="+mn-lt"/>
              </a:rPr>
              <a:t>Nouvelle gare routière</a:t>
            </a:r>
          </a:p>
          <a:p>
            <a:pPr marL="285750" indent="-285750">
              <a:buFont typeface="Arial" panose="020B0604020202020204" pitchFamily="34" charset="0"/>
              <a:buChar char="•"/>
            </a:pPr>
            <a:r>
              <a:rPr lang="fr-BE" sz="1600" dirty="0">
                <a:solidFill>
                  <a:schemeClr val="tx2"/>
                </a:solidFill>
                <a:latin typeface="+mn-lt"/>
              </a:rPr>
              <a:t>Nouveau P&amp;R en ouvrage</a:t>
            </a:r>
          </a:p>
          <a:p>
            <a:pPr marL="285750" indent="-285750">
              <a:buFont typeface="Arial" panose="020B0604020202020204" pitchFamily="34" charset="0"/>
              <a:buChar char="•"/>
            </a:pPr>
            <a:r>
              <a:rPr lang="fr-BE" sz="1600" dirty="0">
                <a:solidFill>
                  <a:schemeClr val="tx2"/>
                </a:solidFill>
                <a:latin typeface="+mn-lt"/>
              </a:rPr>
              <a:t>Nouveau Bâtiment Voyageurs </a:t>
            </a:r>
          </a:p>
          <a:p>
            <a:endParaRPr lang="fr-BE" sz="1600" dirty="0">
              <a:solidFill>
                <a:schemeClr val="tx2"/>
              </a:solidFill>
              <a:latin typeface="+mn-lt"/>
            </a:endParaRPr>
          </a:p>
        </p:txBody>
      </p:sp>
      <p:sp>
        <p:nvSpPr>
          <p:cNvPr id="3" name="ZoneTexte 2"/>
          <p:cNvSpPr txBox="1"/>
          <p:nvPr/>
        </p:nvSpPr>
        <p:spPr>
          <a:xfrm>
            <a:off x="-684584" y="1688783"/>
            <a:ext cx="9567850" cy="2800767"/>
          </a:xfrm>
          <a:prstGeom prst="rect">
            <a:avLst/>
          </a:prstGeom>
          <a:noFill/>
        </p:spPr>
        <p:txBody>
          <a:bodyPr wrap="square" rtlCol="0">
            <a:spAutoFit/>
          </a:bodyPr>
          <a:lstStyle/>
          <a:p>
            <a:pPr algn="ctr"/>
            <a:endParaRPr lang="fr-BE" sz="1600" dirty="0">
              <a:solidFill>
                <a:schemeClr val="bg1">
                  <a:lumMod val="50000"/>
                </a:schemeClr>
              </a:solidFill>
              <a:latin typeface="+mn-lt"/>
            </a:endParaRPr>
          </a:p>
          <a:p>
            <a:pPr marL="285750" indent="-285750" algn="ctr">
              <a:buFontTx/>
              <a:buChar char="-"/>
            </a:pPr>
            <a:endParaRPr lang="fr-BE" sz="1600" dirty="0">
              <a:solidFill>
                <a:schemeClr val="bg1">
                  <a:lumMod val="50000"/>
                </a:schemeClr>
              </a:solidFill>
              <a:latin typeface="+mn-lt"/>
            </a:endParaRPr>
          </a:p>
          <a:p>
            <a:pPr algn="ctr"/>
            <a:r>
              <a:rPr lang="fr-BE" sz="1600" dirty="0">
                <a:solidFill>
                  <a:schemeClr val="bg1">
                    <a:lumMod val="50000"/>
                  </a:schemeClr>
                </a:solidFill>
                <a:latin typeface="+mn-lt"/>
              </a:rPr>
              <a:t>                        -     Gare de Berchem : m</a:t>
            </a:r>
            <a:r>
              <a:rPr lang="fr-BE" sz="1600" dirty="0">
                <a:solidFill>
                  <a:schemeClr val="tx2"/>
                </a:solidFill>
                <a:latin typeface="+mn-lt"/>
              </a:rPr>
              <a:t>ise en conformité de l’arrêt avec nouvelles infrastructures de liaison</a:t>
            </a:r>
          </a:p>
          <a:p>
            <a:pPr algn="ctr"/>
            <a:r>
              <a:rPr lang="fr-BE" sz="1600" dirty="0">
                <a:solidFill>
                  <a:schemeClr val="tx2"/>
                </a:solidFill>
                <a:latin typeface="+mn-lt"/>
              </a:rPr>
              <a:t> </a:t>
            </a:r>
          </a:p>
          <a:p>
            <a:pPr algn="ctr"/>
            <a:endParaRPr lang="fr-BE" sz="1600" dirty="0">
              <a:solidFill>
                <a:schemeClr val="tx2"/>
              </a:solidFill>
              <a:latin typeface="+mn-lt"/>
            </a:endParaRPr>
          </a:p>
          <a:p>
            <a:pPr marL="285750" indent="-285750" algn="ctr">
              <a:buFontTx/>
              <a:buChar char="-"/>
            </a:pPr>
            <a:r>
              <a:rPr lang="fr-BE" sz="1600" dirty="0">
                <a:solidFill>
                  <a:schemeClr val="bg1">
                    <a:lumMod val="50000"/>
                  </a:schemeClr>
                </a:solidFill>
                <a:latin typeface="+mn-lt"/>
              </a:rPr>
              <a:t>Gare de Capellen : m</a:t>
            </a:r>
            <a:r>
              <a:rPr lang="fr-BE" sz="1600" dirty="0">
                <a:solidFill>
                  <a:schemeClr val="tx2"/>
                </a:solidFill>
                <a:latin typeface="+mn-lt"/>
              </a:rPr>
              <a:t>ise en conformité de l’arrêt avec suppression du </a:t>
            </a:r>
            <a:r>
              <a:rPr lang="fr-BE" sz="1600" dirty="0" smtClean="0">
                <a:solidFill>
                  <a:schemeClr val="tx2"/>
                </a:solidFill>
                <a:latin typeface="+mn-lt"/>
              </a:rPr>
              <a:t>PN81b</a:t>
            </a:r>
          </a:p>
          <a:p>
            <a:pPr marL="285750" indent="-285750" algn="ctr">
              <a:buFontTx/>
              <a:buChar char="-"/>
            </a:pPr>
            <a:endParaRPr lang="fr-BE" sz="1600" dirty="0" smtClean="0">
              <a:solidFill>
                <a:schemeClr val="tx2"/>
              </a:solidFill>
              <a:latin typeface="+mn-lt"/>
            </a:endParaRPr>
          </a:p>
          <a:p>
            <a:pPr marL="285750" indent="-285750" algn="ctr">
              <a:buFontTx/>
              <a:buChar char="-"/>
            </a:pPr>
            <a:endParaRPr lang="fr-BE" sz="1600" dirty="0" smtClean="0">
              <a:solidFill>
                <a:schemeClr val="tx2"/>
              </a:solidFill>
              <a:latin typeface="+mn-lt"/>
            </a:endParaRPr>
          </a:p>
          <a:p>
            <a:pPr lvl="2"/>
            <a:r>
              <a:rPr lang="fr-BE" sz="1600" dirty="0" smtClean="0">
                <a:solidFill>
                  <a:schemeClr val="tx2"/>
                </a:solidFill>
                <a:latin typeface="+mn-lt"/>
              </a:rPr>
              <a:t>      -    Gare d’Ettelbruck  :  projet de pôle multimodal</a:t>
            </a:r>
          </a:p>
          <a:p>
            <a:pPr lvl="2"/>
            <a:endParaRPr lang="fr-BE" sz="1600" dirty="0">
              <a:solidFill>
                <a:schemeClr val="tx2"/>
              </a:solidFill>
              <a:latin typeface="+mn-lt"/>
            </a:endParaRPr>
          </a:p>
          <a:p>
            <a:endParaRPr lang="fr-BE" sz="1600" dirty="0">
              <a:solidFill>
                <a:schemeClr val="bg1">
                  <a:lumMod val="50000"/>
                </a:schemeClr>
              </a:solidFill>
              <a:latin typeface="+mn-lt"/>
            </a:endParaRPr>
          </a:p>
        </p:txBody>
      </p:sp>
      <p:sp>
        <p:nvSpPr>
          <p:cNvPr id="9" name="ZoneTexte 8"/>
          <p:cNvSpPr txBox="1"/>
          <p:nvPr/>
        </p:nvSpPr>
        <p:spPr>
          <a:xfrm>
            <a:off x="413966" y="1313140"/>
            <a:ext cx="7686426" cy="830997"/>
          </a:xfrm>
          <a:prstGeom prst="rect">
            <a:avLst/>
          </a:prstGeom>
          <a:noFill/>
        </p:spPr>
        <p:txBody>
          <a:bodyPr wrap="square" rtlCol="0">
            <a:spAutoFit/>
          </a:bodyPr>
          <a:lstStyle/>
          <a:p>
            <a:pPr algn="just"/>
            <a:r>
              <a:rPr lang="fr-BE" sz="1600" dirty="0">
                <a:solidFill>
                  <a:schemeClr val="tx2"/>
                </a:solidFill>
                <a:latin typeface="+mn-lt"/>
              </a:rPr>
              <a:t>Compte tenu de l’ensemble des projets planifiés par les CFL pour le compte de l’Etat, les </a:t>
            </a:r>
            <a:r>
              <a:rPr lang="fr-BE" sz="1600">
                <a:solidFill>
                  <a:schemeClr val="tx2"/>
                </a:solidFill>
                <a:latin typeface="+mn-lt"/>
              </a:rPr>
              <a:t>BV </a:t>
            </a:r>
            <a:r>
              <a:rPr lang="fr-BE" sz="1600" smtClean="0">
                <a:solidFill>
                  <a:schemeClr val="tx2"/>
                </a:solidFill>
                <a:latin typeface="+mn-lt"/>
              </a:rPr>
              <a:t>ne pouvant pas être conservés </a:t>
            </a:r>
            <a:r>
              <a:rPr lang="fr-BE" sz="1600" dirty="0">
                <a:solidFill>
                  <a:schemeClr val="tx2"/>
                </a:solidFill>
                <a:latin typeface="+mn-lt"/>
              </a:rPr>
              <a:t>:</a:t>
            </a:r>
          </a:p>
          <a:p>
            <a:pPr marL="285750" indent="-285750" algn="just">
              <a:buFont typeface="Arial" panose="020B0604020202020204" pitchFamily="34" charset="0"/>
              <a:buChar char="•"/>
            </a:pPr>
            <a:endParaRPr lang="fr-BE" sz="1600" dirty="0">
              <a:solidFill>
                <a:schemeClr val="tx2"/>
              </a:solidFill>
              <a:latin typeface="+mn-lt"/>
            </a:endParaRPr>
          </a:p>
        </p:txBody>
      </p:sp>
    </p:spTree>
    <p:extLst>
      <p:ext uri="{BB962C8B-B14F-4D97-AF65-F5344CB8AC3E}">
        <p14:creationId xmlns:p14="http://schemas.microsoft.com/office/powerpoint/2010/main" val="136977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smtClean="0">
                <a:latin typeface="+mn-lt"/>
              </a:rPr>
              <a:t>Bâtiments Voyageurs à démolir</a:t>
            </a:r>
            <a:endParaRPr lang="fr-BE" sz="2400" dirty="0">
              <a:latin typeface="+mn-lt"/>
            </a:endParaRPr>
          </a:p>
        </p:txBody>
      </p:sp>
      <p:sp>
        <p:nvSpPr>
          <p:cNvPr id="4" name="Espace réservé du numéro de diapositive 3"/>
          <p:cNvSpPr>
            <a:spLocks noGrp="1"/>
          </p:cNvSpPr>
          <p:nvPr>
            <p:ph type="sldNum" sz="quarter" idx="12"/>
          </p:nvPr>
        </p:nvSpPr>
        <p:spPr/>
        <p:txBody>
          <a:bodyPr/>
          <a:lstStyle/>
          <a:p>
            <a:pPr>
              <a:defRPr/>
            </a:pPr>
            <a:fld id="{8D9675EF-14CD-4ED8-B4FA-515528AC52E1}" type="slidenum">
              <a:rPr lang="fr-CH" smtClean="0"/>
              <a:pPr>
                <a:defRPr/>
              </a:pPr>
              <a:t>15</a:t>
            </a:fld>
            <a:endParaRPr lang="fr-CH" dirty="0"/>
          </a:p>
        </p:txBody>
      </p:sp>
      <p:sp>
        <p:nvSpPr>
          <p:cNvPr id="3" name="ZoneTexte 2"/>
          <p:cNvSpPr txBox="1"/>
          <p:nvPr/>
        </p:nvSpPr>
        <p:spPr>
          <a:xfrm>
            <a:off x="2123728" y="1196752"/>
            <a:ext cx="4896544" cy="338554"/>
          </a:xfrm>
          <a:prstGeom prst="rect">
            <a:avLst/>
          </a:prstGeom>
          <a:noFill/>
        </p:spPr>
        <p:txBody>
          <a:bodyPr wrap="square" rtlCol="0">
            <a:spAutoFit/>
          </a:bodyPr>
          <a:lstStyle/>
          <a:p>
            <a:pPr algn="ctr"/>
            <a:r>
              <a:rPr lang="fr-BE" sz="1600" dirty="0" smtClean="0">
                <a:latin typeface="+mn-lt"/>
              </a:rPr>
              <a:t>Gare Ettelbruck</a:t>
            </a:r>
            <a:endParaRPr lang="fr-BE" sz="1600" dirty="0">
              <a:latin typeface="+mn-lt"/>
            </a:endParaRPr>
          </a:p>
        </p:txBody>
      </p:sp>
      <p:pic>
        <p:nvPicPr>
          <p:cNvPr id="7" name="Picture 11" descr="K:\RD\Dossiers\2009\09_350_GARE ETTELBRUCK\Phase I_Exécution\présentation public\PLAN_2A-1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22"/>
          <a:stretch/>
        </p:blipFill>
        <p:spPr bwMode="auto">
          <a:xfrm>
            <a:off x="683568" y="1620024"/>
            <a:ext cx="7896224" cy="454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43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smtClean="0">
                <a:latin typeface="+mn-lt"/>
              </a:rPr>
              <a:t>Bâtiments Voyageurs à démolir</a:t>
            </a:r>
            <a:endParaRPr lang="fr-BE" sz="2400" dirty="0">
              <a:latin typeface="+mn-lt"/>
            </a:endParaRPr>
          </a:p>
        </p:txBody>
      </p:sp>
      <p:sp>
        <p:nvSpPr>
          <p:cNvPr id="4" name="Espace réservé du numéro de diapositive 3"/>
          <p:cNvSpPr>
            <a:spLocks noGrp="1"/>
          </p:cNvSpPr>
          <p:nvPr>
            <p:ph type="sldNum" sz="quarter" idx="12"/>
          </p:nvPr>
        </p:nvSpPr>
        <p:spPr/>
        <p:txBody>
          <a:bodyPr/>
          <a:lstStyle/>
          <a:p>
            <a:pPr>
              <a:defRPr/>
            </a:pPr>
            <a:fld id="{8D9675EF-14CD-4ED8-B4FA-515528AC52E1}" type="slidenum">
              <a:rPr lang="fr-CH" smtClean="0"/>
              <a:pPr>
                <a:defRPr/>
              </a:pPr>
              <a:t>16</a:t>
            </a:fld>
            <a:endParaRPr lang="fr-CH" dirty="0"/>
          </a:p>
        </p:txBody>
      </p:sp>
      <p:sp>
        <p:nvSpPr>
          <p:cNvPr id="13" name="ZoneTexte 12"/>
          <p:cNvSpPr txBox="1"/>
          <p:nvPr/>
        </p:nvSpPr>
        <p:spPr>
          <a:xfrm>
            <a:off x="1907704" y="5690993"/>
            <a:ext cx="5493855" cy="584775"/>
          </a:xfrm>
          <a:prstGeom prst="rect">
            <a:avLst/>
          </a:prstGeom>
          <a:noFill/>
        </p:spPr>
        <p:txBody>
          <a:bodyPr wrap="square" rtlCol="0">
            <a:spAutoFit/>
          </a:bodyPr>
          <a:lstStyle/>
          <a:p>
            <a:r>
              <a:rPr lang="fr-BE" sz="1600" dirty="0" smtClean="0">
                <a:solidFill>
                  <a:schemeClr val="tx2"/>
                </a:solidFill>
                <a:latin typeface="+mn-lt"/>
              </a:rPr>
              <a:t>Superposition de la tranchée couverte (mise en souterrain de la N7) et du nouveau Bâtiment Voyageurs</a:t>
            </a:r>
          </a:p>
        </p:txBody>
      </p:sp>
      <p:sp>
        <p:nvSpPr>
          <p:cNvPr id="3" name="ZoneTexte 2"/>
          <p:cNvSpPr txBox="1"/>
          <p:nvPr/>
        </p:nvSpPr>
        <p:spPr>
          <a:xfrm>
            <a:off x="2123728" y="1196752"/>
            <a:ext cx="4896544" cy="338554"/>
          </a:xfrm>
          <a:prstGeom prst="rect">
            <a:avLst/>
          </a:prstGeom>
          <a:noFill/>
        </p:spPr>
        <p:txBody>
          <a:bodyPr wrap="square" rtlCol="0">
            <a:spAutoFit/>
          </a:bodyPr>
          <a:lstStyle/>
          <a:p>
            <a:pPr algn="ctr"/>
            <a:r>
              <a:rPr lang="fr-BE" sz="1600" dirty="0" smtClean="0">
                <a:latin typeface="+mn-lt"/>
              </a:rPr>
              <a:t>Gare Ettelbruck</a:t>
            </a:r>
            <a:endParaRPr lang="fr-BE" sz="1600" dirty="0">
              <a:latin typeface="+mn-lt"/>
            </a:endParaRPr>
          </a:p>
        </p:txBody>
      </p:sp>
      <p:grpSp>
        <p:nvGrpSpPr>
          <p:cNvPr id="8" name="Groupe 7"/>
          <p:cNvGrpSpPr/>
          <p:nvPr/>
        </p:nvGrpSpPr>
        <p:grpSpPr>
          <a:xfrm>
            <a:off x="1907704" y="1655401"/>
            <a:ext cx="5493856" cy="3789823"/>
            <a:chOff x="1907704" y="1655401"/>
            <a:chExt cx="5493856" cy="3789823"/>
          </a:xfrm>
        </p:grpSpPr>
        <p:pic>
          <p:nvPicPr>
            <p:cNvPr id="7" name="Picture 4">
              <a:extLst>
                <a:ext uri="{FF2B5EF4-FFF2-40B4-BE49-F238E27FC236}">
                  <a16:creationId xmlns:a16="http://schemas.microsoft.com/office/drawing/2014/main" id="{10345977-1399-4637-B348-30F3F0752BAA}"/>
                </a:ext>
              </a:extLst>
            </p:cNvPr>
            <p:cNvPicPr/>
            <p:nvPr/>
          </p:nvPicPr>
          <p:blipFill rotWithShape="1">
            <a:blip r:embed="rId3"/>
            <a:srcRect t="53583" r="65545"/>
            <a:stretch/>
          </p:blipFill>
          <p:spPr bwMode="auto">
            <a:xfrm>
              <a:off x="1907704" y="1655401"/>
              <a:ext cx="5493856" cy="3789823"/>
            </a:xfrm>
            <a:prstGeom prst="rect">
              <a:avLst/>
            </a:prstGeom>
            <a:ln>
              <a:noFill/>
            </a:ln>
            <a:extLst>
              <a:ext uri="{53640926-AAD7-44D8-BBD7-CCE9431645EC}">
                <a14:shadowObscured xmlns:a14="http://schemas.microsoft.com/office/drawing/2010/main"/>
              </a:ext>
            </a:extLst>
          </p:spPr>
        </p:pic>
        <p:sp>
          <p:nvSpPr>
            <p:cNvPr id="6" name="Rectangle 5"/>
            <p:cNvSpPr/>
            <p:nvPr/>
          </p:nvSpPr>
          <p:spPr>
            <a:xfrm rot="20567959">
              <a:off x="3890399" y="4057002"/>
              <a:ext cx="2088232" cy="57606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ZoneTexte 13"/>
          <p:cNvSpPr txBox="1"/>
          <p:nvPr/>
        </p:nvSpPr>
        <p:spPr>
          <a:xfrm rot="20578252">
            <a:off x="7392354" y="2894218"/>
            <a:ext cx="2304256" cy="369332"/>
          </a:xfrm>
          <a:prstGeom prst="rect">
            <a:avLst/>
          </a:prstGeom>
          <a:noFill/>
        </p:spPr>
        <p:txBody>
          <a:bodyPr wrap="square" rtlCol="0">
            <a:spAutoFit/>
          </a:bodyPr>
          <a:lstStyle/>
          <a:p>
            <a:r>
              <a:rPr lang="en-US" dirty="0" err="1" smtClean="0">
                <a:solidFill>
                  <a:srgbClr val="EF8A45"/>
                </a:solidFill>
              </a:rPr>
              <a:t>Nouvel</a:t>
            </a:r>
            <a:r>
              <a:rPr lang="en-US" dirty="0" smtClean="0">
                <a:solidFill>
                  <a:srgbClr val="EF8A45"/>
                </a:solidFill>
              </a:rPr>
              <a:t> axe N7</a:t>
            </a:r>
            <a:endParaRPr lang="en-US" dirty="0">
              <a:solidFill>
                <a:srgbClr val="EF8A45"/>
              </a:solidFill>
            </a:endParaRPr>
          </a:p>
        </p:txBody>
      </p:sp>
      <p:cxnSp>
        <p:nvCxnSpPr>
          <p:cNvPr id="16" name="Connecteur droit 15"/>
          <p:cNvCxnSpPr/>
          <p:nvPr/>
        </p:nvCxnSpPr>
        <p:spPr>
          <a:xfrm flipV="1">
            <a:off x="5940152" y="2726405"/>
            <a:ext cx="2952328" cy="918619"/>
          </a:xfrm>
          <a:prstGeom prst="line">
            <a:avLst/>
          </a:prstGeom>
          <a:ln>
            <a:solidFill>
              <a:srgbClr val="EF8A45"/>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6444208" y="3206330"/>
            <a:ext cx="2664296" cy="831415"/>
          </a:xfrm>
          <a:prstGeom prst="line">
            <a:avLst/>
          </a:prstGeom>
          <a:ln>
            <a:solidFill>
              <a:srgbClr val="EF8A45"/>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974534" y="1651400"/>
            <a:ext cx="2520280"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fr-BE" dirty="0" smtClean="0">
                <a:solidFill>
                  <a:srgbClr val="FFFF00"/>
                </a:solidFill>
              </a:rPr>
              <a:t>Position de l’ancien BV</a:t>
            </a:r>
            <a:endParaRPr lang="fr-BE" dirty="0">
              <a:solidFill>
                <a:srgbClr val="FFFF00"/>
              </a:solidFill>
            </a:endParaRPr>
          </a:p>
        </p:txBody>
      </p:sp>
      <p:cxnSp>
        <p:nvCxnSpPr>
          <p:cNvPr id="11" name="Connecteur droit avec flèche 10"/>
          <p:cNvCxnSpPr/>
          <p:nvPr/>
        </p:nvCxnSpPr>
        <p:spPr>
          <a:xfrm>
            <a:off x="4283968" y="1900760"/>
            <a:ext cx="637944" cy="209892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41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smtClean="0"/>
              <a:t>Bâtiments Voyageurs à démolir</a:t>
            </a:r>
            <a:endParaRPr lang="fr-BE" sz="2400" dirty="0"/>
          </a:p>
        </p:txBody>
      </p:sp>
      <p:sp>
        <p:nvSpPr>
          <p:cNvPr id="4" name="Espace réservé du numéro de diapositive 3"/>
          <p:cNvSpPr>
            <a:spLocks noGrp="1"/>
          </p:cNvSpPr>
          <p:nvPr>
            <p:ph type="sldNum" sz="quarter" idx="12"/>
          </p:nvPr>
        </p:nvSpPr>
        <p:spPr/>
        <p:txBody>
          <a:bodyPr/>
          <a:lstStyle/>
          <a:p>
            <a:pPr>
              <a:defRPr/>
            </a:pPr>
            <a:fld id="{8D9675EF-14CD-4ED8-B4FA-515528AC52E1}" type="slidenum">
              <a:rPr lang="fr-CH" smtClean="0"/>
              <a:pPr>
                <a:defRPr/>
              </a:pPr>
              <a:t>17</a:t>
            </a:fld>
            <a:endParaRPr lang="fr-CH" dirty="0"/>
          </a:p>
        </p:txBody>
      </p:sp>
      <p:sp>
        <p:nvSpPr>
          <p:cNvPr id="13" name="ZoneTexte 12"/>
          <p:cNvSpPr txBox="1"/>
          <p:nvPr/>
        </p:nvSpPr>
        <p:spPr>
          <a:xfrm>
            <a:off x="1259632" y="3356992"/>
            <a:ext cx="6768356" cy="584775"/>
          </a:xfrm>
          <a:prstGeom prst="rect">
            <a:avLst/>
          </a:prstGeom>
          <a:noFill/>
        </p:spPr>
        <p:txBody>
          <a:bodyPr wrap="square" rtlCol="0">
            <a:spAutoFit/>
          </a:bodyPr>
          <a:lstStyle/>
          <a:p>
            <a:pPr algn="ctr"/>
            <a:r>
              <a:rPr lang="fr-BE" sz="1600" dirty="0" smtClean="0">
                <a:solidFill>
                  <a:schemeClr val="tx2"/>
                </a:solidFill>
                <a:latin typeface="+mn-lt"/>
              </a:rPr>
              <a:t>Récupération des pierres de taille de la façade par l’Administration communale d’Ettelbruck</a:t>
            </a:r>
          </a:p>
        </p:txBody>
      </p:sp>
      <p:sp>
        <p:nvSpPr>
          <p:cNvPr id="3" name="ZoneTexte 2"/>
          <p:cNvSpPr txBox="1"/>
          <p:nvPr/>
        </p:nvSpPr>
        <p:spPr>
          <a:xfrm>
            <a:off x="2213496" y="962352"/>
            <a:ext cx="4896544" cy="338554"/>
          </a:xfrm>
          <a:prstGeom prst="rect">
            <a:avLst/>
          </a:prstGeom>
          <a:noFill/>
        </p:spPr>
        <p:txBody>
          <a:bodyPr wrap="square" rtlCol="0">
            <a:spAutoFit/>
          </a:bodyPr>
          <a:lstStyle/>
          <a:p>
            <a:pPr algn="ctr"/>
            <a:r>
              <a:rPr lang="fr-BE" sz="1600" dirty="0" smtClean="0">
                <a:latin typeface="+mn-lt"/>
              </a:rPr>
              <a:t>Gare Ettelbruck</a:t>
            </a:r>
            <a:endParaRPr lang="fr-BE" sz="1600" dirty="0">
              <a:latin typeface="+mn-lt"/>
            </a:endParaRPr>
          </a:p>
        </p:txBody>
      </p:sp>
      <p:sp>
        <p:nvSpPr>
          <p:cNvPr id="6" name="ZoneTexte 5"/>
          <p:cNvSpPr txBox="1"/>
          <p:nvPr/>
        </p:nvSpPr>
        <p:spPr>
          <a:xfrm>
            <a:off x="1259632" y="6015238"/>
            <a:ext cx="6768356" cy="584775"/>
          </a:xfrm>
          <a:prstGeom prst="rect">
            <a:avLst/>
          </a:prstGeom>
          <a:noFill/>
        </p:spPr>
        <p:txBody>
          <a:bodyPr wrap="square" rtlCol="0">
            <a:spAutoFit/>
          </a:bodyPr>
          <a:lstStyle/>
          <a:p>
            <a:pPr algn="ctr"/>
            <a:r>
              <a:rPr lang="fr-BE" sz="1600" dirty="0" smtClean="0">
                <a:solidFill>
                  <a:schemeClr val="tx2"/>
                </a:solidFill>
                <a:latin typeface="+mn-lt"/>
              </a:rPr>
              <a:t>Récupération de la structure de la marquise et transfert vers Pétange pour une réutilisation sur le quai du Train 1900</a:t>
            </a:r>
          </a:p>
        </p:txBody>
      </p:sp>
      <p:pic>
        <p:nvPicPr>
          <p:cNvPr id="7"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3" y="3985587"/>
            <a:ext cx="2880320" cy="1920214"/>
          </a:xfrm>
          <a:prstGeom prst="rect">
            <a:avLst/>
          </a:prstGeom>
        </p:spPr>
      </p:pic>
      <p:pic>
        <p:nvPicPr>
          <p:cNvPr id="8"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412776"/>
            <a:ext cx="2808072" cy="1872048"/>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7667" y="1415025"/>
            <a:ext cx="1872605" cy="1876514"/>
          </a:xfrm>
          <a:prstGeom prst="rect">
            <a:avLst/>
          </a:prstGeom>
        </p:spPr>
      </p:pic>
      <p:sp>
        <p:nvSpPr>
          <p:cNvPr id="9" name="Flèche droite 8"/>
          <p:cNvSpPr/>
          <p:nvPr/>
        </p:nvSpPr>
        <p:spPr>
          <a:xfrm>
            <a:off x="4323358" y="2223443"/>
            <a:ext cx="720080" cy="3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èche droite 11"/>
          <p:cNvSpPr/>
          <p:nvPr/>
        </p:nvSpPr>
        <p:spPr>
          <a:xfrm>
            <a:off x="4323358" y="4824278"/>
            <a:ext cx="720080" cy="3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p:cNvSpPr txBox="1"/>
          <p:nvPr/>
        </p:nvSpPr>
        <p:spPr>
          <a:xfrm>
            <a:off x="4950006" y="5229200"/>
            <a:ext cx="1674222" cy="215444"/>
          </a:xfrm>
          <a:prstGeom prst="rect">
            <a:avLst/>
          </a:prstGeom>
          <a:noFill/>
        </p:spPr>
        <p:txBody>
          <a:bodyPr wrap="square" rtlCol="0">
            <a:spAutoFit/>
          </a:bodyPr>
          <a:lstStyle/>
          <a:p>
            <a:r>
              <a:rPr lang="en-US" sz="800" b="1" dirty="0" smtClean="0">
                <a:solidFill>
                  <a:schemeClr val="bg1"/>
                </a:solidFill>
              </a:rPr>
              <a:t>Photo SSMN</a:t>
            </a:r>
            <a:endParaRPr lang="en-US" sz="800" b="1" dirty="0">
              <a:solidFill>
                <a:schemeClr val="bg1"/>
              </a:solidFill>
            </a:endParaRPr>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8064" y="3985587"/>
            <a:ext cx="2522315" cy="1920214"/>
          </a:xfrm>
          <a:prstGeom prst="rect">
            <a:avLst/>
          </a:prstGeom>
        </p:spPr>
      </p:pic>
    </p:spTree>
    <p:extLst>
      <p:ext uri="{BB962C8B-B14F-4D97-AF65-F5344CB8AC3E}">
        <p14:creationId xmlns:p14="http://schemas.microsoft.com/office/powerpoint/2010/main" val="148282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269C58-8267-4746-BEB2-31AF44CD2689}" type="slidenum">
              <a:rPr lang="en-GB" smtClean="0"/>
              <a:t>18</a:t>
            </a:fld>
            <a:endParaRPr lang="en-GB"/>
          </a:p>
        </p:txBody>
      </p:sp>
      <p:sp>
        <p:nvSpPr>
          <p:cNvPr id="3" name="Rectangle 2"/>
          <p:cNvSpPr/>
          <p:nvPr/>
        </p:nvSpPr>
        <p:spPr>
          <a:xfrm>
            <a:off x="1090088" y="3290500"/>
            <a:ext cx="6963829" cy="415498"/>
          </a:xfrm>
          <a:prstGeom prst="rect">
            <a:avLst/>
          </a:prstGeom>
        </p:spPr>
        <p:txBody>
          <a:bodyPr wrap="none">
            <a:spAutoFit/>
          </a:bodyPr>
          <a:lstStyle/>
          <a:p>
            <a:pPr algn="ctr"/>
            <a:r>
              <a:rPr lang="fr-FR" sz="2100" b="1" i="1" dirty="0">
                <a:solidFill>
                  <a:schemeClr val="tx2"/>
                </a:solidFill>
                <a:latin typeface="+mn-lt"/>
              </a:rPr>
              <a:t>Téléchargement du dossier sur </a:t>
            </a:r>
            <a:r>
              <a:rPr lang="fr-FR" sz="2100" b="1" i="1" u="sng" dirty="0">
                <a:solidFill>
                  <a:schemeClr val="tx2"/>
                </a:solidFill>
                <a:latin typeface="+mn-lt"/>
              </a:rPr>
              <a:t>www.mmtp.gouvernement.lu</a:t>
            </a:r>
            <a:endParaRPr lang="fr-CH" sz="2100" b="1" i="1" dirty="0">
              <a:solidFill>
                <a:schemeClr val="tx2"/>
              </a:solidFill>
              <a:latin typeface="+mn-lt"/>
            </a:endParaRPr>
          </a:p>
        </p:txBody>
      </p:sp>
    </p:spTree>
    <p:extLst>
      <p:ext uri="{BB962C8B-B14F-4D97-AF65-F5344CB8AC3E}">
        <p14:creationId xmlns:p14="http://schemas.microsoft.com/office/powerpoint/2010/main" val="1287999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LU" sz="2400" dirty="0" smtClean="0">
                <a:latin typeface="+mn-lt"/>
              </a:rPr>
              <a:t>Réseau ferré exploité par les CFL</a:t>
            </a:r>
            <a:endParaRPr lang="fr-LU" sz="2400" dirty="0">
              <a:latin typeface="+mn-lt"/>
            </a:endParaRPr>
          </a:p>
        </p:txBody>
      </p:sp>
      <p:sp>
        <p:nvSpPr>
          <p:cNvPr id="4" name="Espace réservé du numéro de diapositive 3"/>
          <p:cNvSpPr>
            <a:spLocks noGrp="1"/>
          </p:cNvSpPr>
          <p:nvPr>
            <p:ph type="sldNum" sz="quarter" idx="12"/>
          </p:nvPr>
        </p:nvSpPr>
        <p:spPr/>
        <p:txBody>
          <a:bodyPr/>
          <a:lstStyle/>
          <a:p>
            <a:pPr>
              <a:defRPr/>
            </a:pPr>
            <a:fld id="{8D9675EF-14CD-4ED8-B4FA-515528AC52E1}" type="slidenum">
              <a:rPr lang="fr-CH" smtClean="0"/>
              <a:pPr>
                <a:defRPr/>
              </a:pPr>
              <a:t>2</a:t>
            </a:fld>
            <a:endParaRPr lang="fr-CH" dirty="0"/>
          </a:p>
        </p:txBody>
      </p:sp>
      <p:graphicFrame>
        <p:nvGraphicFramePr>
          <p:cNvPr id="3" name="Tableau 2"/>
          <p:cNvGraphicFramePr>
            <a:graphicFrameLocks noGrp="1"/>
          </p:cNvGraphicFramePr>
          <p:nvPr>
            <p:extLst>
              <p:ext uri="{D42A27DB-BD31-4B8C-83A1-F6EECF244321}">
                <p14:modId xmlns:p14="http://schemas.microsoft.com/office/powerpoint/2010/main" val="2847210748"/>
              </p:ext>
            </p:extLst>
          </p:nvPr>
        </p:nvGraphicFramePr>
        <p:xfrm>
          <a:off x="611561" y="908716"/>
          <a:ext cx="3888430" cy="5544618"/>
        </p:xfrm>
        <a:graphic>
          <a:graphicData uri="http://schemas.openxmlformats.org/drawingml/2006/table">
            <a:tbl>
              <a:tblPr>
                <a:tableStyleId>{5C22544A-7EE6-4342-B048-85BDC9FD1C3A}</a:tableStyleId>
              </a:tblPr>
              <a:tblGrid>
                <a:gridCol w="1575643">
                  <a:extLst>
                    <a:ext uri="{9D8B030D-6E8A-4147-A177-3AD203B41FA5}">
                      <a16:colId xmlns:a16="http://schemas.microsoft.com/office/drawing/2014/main" val="3441892432"/>
                    </a:ext>
                  </a:extLst>
                </a:gridCol>
                <a:gridCol w="737144">
                  <a:extLst>
                    <a:ext uri="{9D8B030D-6E8A-4147-A177-3AD203B41FA5}">
                      <a16:colId xmlns:a16="http://schemas.microsoft.com/office/drawing/2014/main" val="4024255355"/>
                    </a:ext>
                  </a:extLst>
                </a:gridCol>
                <a:gridCol w="1575643">
                  <a:extLst>
                    <a:ext uri="{9D8B030D-6E8A-4147-A177-3AD203B41FA5}">
                      <a16:colId xmlns:a16="http://schemas.microsoft.com/office/drawing/2014/main" val="3276620688"/>
                    </a:ext>
                  </a:extLst>
                </a:gridCol>
              </a:tblGrid>
              <a:tr h="163077">
                <a:tc>
                  <a:txBody>
                    <a:bodyPr/>
                    <a:lstStyle/>
                    <a:p>
                      <a:pPr algn="l" fontAlgn="ctr"/>
                      <a:r>
                        <a:rPr lang="fr-BE" sz="800" u="none" strike="noStrike" baseline="0" noProof="0" dirty="0" smtClean="0">
                          <a:solidFill>
                            <a:schemeClr val="accent4"/>
                          </a:solidFill>
                          <a:effectLst/>
                        </a:rPr>
                        <a:t>Audun-le-Tiche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Lintgen</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3319869201"/>
                  </a:ext>
                </a:extLst>
              </a:tr>
              <a:tr h="163077">
                <a:tc>
                  <a:txBody>
                    <a:bodyPr/>
                    <a:lstStyle/>
                    <a:p>
                      <a:pPr algn="l" fontAlgn="ctr"/>
                      <a:r>
                        <a:rPr lang="fr-BE" sz="800" u="none" strike="noStrike" baseline="0" noProof="0" dirty="0" err="1" smtClean="0">
                          <a:solidFill>
                            <a:schemeClr val="accent4"/>
                          </a:solidFill>
                          <a:effectLst/>
                        </a:rPr>
                        <a:t>Bascharage</a:t>
                      </a:r>
                      <a:r>
                        <a:rPr lang="fr-BE" sz="800" u="none" strike="noStrike" baseline="0" noProof="0" dirty="0" smtClean="0">
                          <a:solidFill>
                            <a:schemeClr val="accent4"/>
                          </a:solidFill>
                          <a:effectLst/>
                        </a:rPr>
                        <a:t>-Sanem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Lorentzweiler</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1896298648"/>
                  </a:ext>
                </a:extLst>
              </a:tr>
              <a:tr h="163077">
                <a:tc>
                  <a:txBody>
                    <a:bodyPr/>
                    <a:lstStyle/>
                    <a:p>
                      <a:pPr algn="l" fontAlgn="ctr"/>
                      <a:r>
                        <a:rPr lang="fr-BE" sz="800" u="none" strike="noStrike" baseline="0" noProof="0" dirty="0" err="1" smtClean="0">
                          <a:solidFill>
                            <a:schemeClr val="accent4"/>
                          </a:solidFill>
                          <a:effectLst/>
                        </a:rPr>
                        <a:t>Belval</a:t>
                      </a:r>
                      <a:r>
                        <a:rPr lang="fr-BE" sz="800" u="none" strike="noStrike" baseline="0" noProof="0" dirty="0" smtClean="0">
                          <a:solidFill>
                            <a:schemeClr val="accent4"/>
                          </a:solidFill>
                          <a:effectLst/>
                        </a:rPr>
                        <a:t>-Lycée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smtClean="0">
                          <a:solidFill>
                            <a:schemeClr val="accent4"/>
                          </a:solidFill>
                          <a:effectLst/>
                        </a:rPr>
                        <a:t>Luxembourg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2361848408"/>
                  </a:ext>
                </a:extLst>
              </a:tr>
              <a:tr h="163077">
                <a:tc>
                  <a:txBody>
                    <a:bodyPr/>
                    <a:lstStyle/>
                    <a:p>
                      <a:pPr algn="l" fontAlgn="ctr"/>
                      <a:r>
                        <a:rPr lang="fr-BE" sz="800" u="none" strike="noStrike" baseline="0" noProof="0" dirty="0" err="1" smtClean="0">
                          <a:solidFill>
                            <a:schemeClr val="accent4"/>
                          </a:solidFill>
                          <a:effectLst/>
                        </a:rPr>
                        <a:t>Belval-Rédange</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smtClean="0">
                          <a:solidFill>
                            <a:schemeClr val="accent4"/>
                          </a:solidFill>
                          <a:effectLst/>
                        </a:rPr>
                        <a:t>Luxembourg-</a:t>
                      </a:r>
                      <a:r>
                        <a:rPr lang="fr-BE" sz="800" u="none" strike="noStrike" baseline="0" noProof="0" dirty="0" err="1" smtClean="0">
                          <a:solidFill>
                            <a:schemeClr val="accent4"/>
                          </a:solidFill>
                          <a:effectLst/>
                        </a:rPr>
                        <a:t>Hollerich</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3963293292"/>
                  </a:ext>
                </a:extLst>
              </a:tr>
              <a:tr h="163077">
                <a:tc>
                  <a:txBody>
                    <a:bodyPr/>
                    <a:lstStyle/>
                    <a:p>
                      <a:pPr algn="l" fontAlgn="ctr"/>
                      <a:r>
                        <a:rPr lang="fr-BE" sz="800" u="none" strike="noStrike" baseline="0" noProof="0" dirty="0" err="1" smtClean="0">
                          <a:solidFill>
                            <a:schemeClr val="accent4"/>
                          </a:solidFill>
                          <a:effectLst/>
                        </a:rPr>
                        <a:t>Belval</a:t>
                      </a:r>
                      <a:r>
                        <a:rPr lang="fr-BE" sz="800" u="none" strike="noStrike" baseline="0" noProof="0" dirty="0" smtClean="0">
                          <a:solidFill>
                            <a:schemeClr val="accent4"/>
                          </a:solidFill>
                          <a:effectLst/>
                        </a:rPr>
                        <a:t>-Université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smtClean="0">
                          <a:solidFill>
                            <a:schemeClr val="accent4"/>
                          </a:solidFill>
                          <a:effectLst/>
                        </a:rPr>
                        <a:t>Mamer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3881100894"/>
                  </a:ext>
                </a:extLst>
              </a:tr>
              <a:tr h="163077">
                <a:tc>
                  <a:txBody>
                    <a:bodyPr/>
                    <a:lstStyle/>
                    <a:p>
                      <a:pPr algn="l" fontAlgn="ctr"/>
                      <a:r>
                        <a:rPr lang="fr-BE" sz="800" u="none" strike="noStrike" baseline="0" noProof="0" dirty="0" err="1" smtClean="0">
                          <a:solidFill>
                            <a:schemeClr val="accent4"/>
                          </a:solidFill>
                          <a:effectLst/>
                        </a:rPr>
                        <a:t>Belvaux-Soleuvre</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smtClean="0">
                          <a:solidFill>
                            <a:schemeClr val="accent4"/>
                          </a:solidFill>
                          <a:effectLst/>
                        </a:rPr>
                        <a:t>Mamer-Lycée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3774549774"/>
                  </a:ext>
                </a:extLst>
              </a:tr>
              <a:tr h="163077">
                <a:tc>
                  <a:txBody>
                    <a:bodyPr/>
                    <a:lstStyle/>
                    <a:p>
                      <a:pPr algn="l" fontAlgn="ctr"/>
                      <a:r>
                        <a:rPr lang="fr-BE" sz="800" u="none" strike="noStrike" baseline="0" noProof="0" dirty="0" smtClean="0">
                          <a:solidFill>
                            <a:schemeClr val="accent4"/>
                          </a:solidFill>
                          <a:effectLst/>
                        </a:rPr>
                        <a:t>Berchem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Manternach</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3717479657"/>
                  </a:ext>
                </a:extLst>
              </a:tr>
              <a:tr h="163077">
                <a:tc>
                  <a:txBody>
                    <a:bodyPr/>
                    <a:lstStyle/>
                    <a:p>
                      <a:pPr algn="l" fontAlgn="ctr"/>
                      <a:r>
                        <a:rPr lang="fr-BE" sz="800" u="none" strike="noStrike" baseline="0" noProof="0" dirty="0" err="1" smtClean="0">
                          <a:solidFill>
                            <a:schemeClr val="accent4"/>
                          </a:solidFill>
                          <a:effectLst/>
                        </a:rPr>
                        <a:t>Bertrange-Strassen</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Merkholtz</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2773310946"/>
                  </a:ext>
                </a:extLst>
              </a:tr>
              <a:tr h="163077">
                <a:tc>
                  <a:txBody>
                    <a:bodyPr/>
                    <a:lstStyle/>
                    <a:p>
                      <a:pPr algn="l" fontAlgn="ctr"/>
                      <a:r>
                        <a:rPr lang="fr-BE" sz="800" u="none" strike="noStrike" baseline="0" noProof="0" dirty="0" smtClean="0">
                          <a:solidFill>
                            <a:schemeClr val="accent4"/>
                          </a:solidFill>
                          <a:effectLst/>
                        </a:rPr>
                        <a:t>Bettembourg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smtClean="0">
                          <a:solidFill>
                            <a:schemeClr val="accent4"/>
                          </a:solidFill>
                          <a:effectLst/>
                        </a:rPr>
                        <a:t>Mersch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344871169"/>
                  </a:ext>
                </a:extLst>
              </a:tr>
              <a:tr h="163077">
                <a:tc>
                  <a:txBody>
                    <a:bodyPr/>
                    <a:lstStyle/>
                    <a:p>
                      <a:pPr algn="l" fontAlgn="ctr"/>
                      <a:r>
                        <a:rPr lang="fr-BE" sz="800" u="none" strike="noStrike" baseline="0" noProof="0" dirty="0" err="1" smtClean="0">
                          <a:solidFill>
                            <a:schemeClr val="accent4"/>
                          </a:solidFill>
                          <a:effectLst/>
                        </a:rPr>
                        <a:t>Betzdorf</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smtClean="0">
                          <a:solidFill>
                            <a:schemeClr val="accent4"/>
                          </a:solidFill>
                          <a:effectLst/>
                        </a:rPr>
                        <a:t>Mertert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346280113"/>
                  </a:ext>
                </a:extLst>
              </a:tr>
              <a:tr h="163077">
                <a:tc>
                  <a:txBody>
                    <a:bodyPr/>
                    <a:lstStyle/>
                    <a:p>
                      <a:pPr algn="l" fontAlgn="ctr"/>
                      <a:r>
                        <a:rPr lang="fr-BE" sz="800" u="none" strike="noStrike" baseline="0" noProof="0" dirty="0" smtClean="0">
                          <a:solidFill>
                            <a:schemeClr val="accent4"/>
                          </a:solidFill>
                          <a:effectLst/>
                        </a:rPr>
                        <a:t>Capellen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Michelau</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154518058"/>
                  </a:ext>
                </a:extLst>
              </a:tr>
              <a:tr h="163077">
                <a:tc>
                  <a:txBody>
                    <a:bodyPr/>
                    <a:lstStyle/>
                    <a:p>
                      <a:pPr algn="l" fontAlgn="ctr"/>
                      <a:r>
                        <a:rPr lang="fr-BE" sz="800" u="none" strike="noStrike" baseline="0" noProof="0" dirty="0" smtClean="0">
                          <a:solidFill>
                            <a:schemeClr val="accent4"/>
                          </a:solidFill>
                          <a:effectLst/>
                        </a:rPr>
                        <a:t>Cents-Hamm</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Munsbach</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2240068346"/>
                  </a:ext>
                </a:extLst>
              </a:tr>
              <a:tr h="163077">
                <a:tc>
                  <a:txBody>
                    <a:bodyPr/>
                    <a:lstStyle/>
                    <a:p>
                      <a:pPr algn="l" fontAlgn="ctr"/>
                      <a:r>
                        <a:rPr lang="fr-BE" sz="800" u="none" strike="noStrike" baseline="0" noProof="0" dirty="0" smtClean="0">
                          <a:solidFill>
                            <a:schemeClr val="accent4"/>
                          </a:solidFill>
                          <a:effectLst/>
                        </a:rPr>
                        <a:t>Clervaux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Niederkorn</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1426060442"/>
                  </a:ext>
                </a:extLst>
              </a:tr>
              <a:tr h="163077">
                <a:tc>
                  <a:txBody>
                    <a:bodyPr/>
                    <a:lstStyle/>
                    <a:p>
                      <a:pPr algn="l" fontAlgn="ctr"/>
                      <a:r>
                        <a:rPr lang="fr-BE" sz="800" u="none" strike="noStrike" baseline="0" noProof="0" dirty="0" smtClean="0">
                          <a:solidFill>
                            <a:schemeClr val="accent4"/>
                          </a:solidFill>
                          <a:effectLst/>
                        </a:rPr>
                        <a:t>Colmar-Berg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Noertzange</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1190449768"/>
                  </a:ext>
                </a:extLst>
              </a:tr>
              <a:tr h="163077">
                <a:tc>
                  <a:txBody>
                    <a:bodyPr/>
                    <a:lstStyle/>
                    <a:p>
                      <a:pPr algn="l" fontAlgn="ctr"/>
                      <a:r>
                        <a:rPr lang="fr-BE" sz="800" u="none" strike="noStrike" baseline="0" noProof="0" dirty="0" err="1" smtClean="0">
                          <a:solidFill>
                            <a:schemeClr val="accent4"/>
                          </a:solidFill>
                          <a:effectLst/>
                        </a:rPr>
                        <a:t>Cruchten</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Oberkorn</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579913828"/>
                  </a:ext>
                </a:extLst>
              </a:tr>
              <a:tr h="163077">
                <a:tc>
                  <a:txBody>
                    <a:bodyPr/>
                    <a:lstStyle/>
                    <a:p>
                      <a:pPr algn="l" fontAlgn="ctr"/>
                      <a:r>
                        <a:rPr lang="fr-BE" sz="800" u="none" strike="noStrike" baseline="0" noProof="0" dirty="0" smtClean="0">
                          <a:solidFill>
                            <a:schemeClr val="accent4"/>
                          </a:solidFill>
                          <a:effectLst/>
                        </a:rPr>
                        <a:t>Diekirch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Oetrange</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761218493"/>
                  </a:ext>
                </a:extLst>
              </a:tr>
              <a:tr h="163077">
                <a:tc>
                  <a:txBody>
                    <a:bodyPr/>
                    <a:lstStyle/>
                    <a:p>
                      <a:pPr algn="l" fontAlgn="ctr"/>
                      <a:r>
                        <a:rPr lang="fr-BE" sz="800" u="none" strike="noStrike" baseline="0" noProof="0" dirty="0" smtClean="0">
                          <a:solidFill>
                            <a:schemeClr val="accent4"/>
                          </a:solidFill>
                          <a:effectLst/>
                        </a:rPr>
                        <a:t>Differdange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Paradiso</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2326406706"/>
                  </a:ext>
                </a:extLst>
              </a:tr>
              <a:tr h="163077">
                <a:tc>
                  <a:txBody>
                    <a:bodyPr/>
                    <a:lstStyle/>
                    <a:p>
                      <a:pPr algn="l" fontAlgn="ctr"/>
                      <a:r>
                        <a:rPr lang="fr-BE" sz="800" u="none" strike="noStrike" baseline="0" noProof="0" dirty="0" err="1" smtClean="0">
                          <a:solidFill>
                            <a:schemeClr val="accent4"/>
                          </a:solidFill>
                          <a:effectLst/>
                        </a:rPr>
                        <a:t>Dippach-Reckange</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smtClean="0">
                          <a:solidFill>
                            <a:schemeClr val="accent4"/>
                          </a:solidFill>
                          <a:effectLst/>
                        </a:rPr>
                        <a:t>Pétange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3232870023"/>
                  </a:ext>
                </a:extLst>
              </a:tr>
              <a:tr h="163077">
                <a:tc>
                  <a:txBody>
                    <a:bodyPr/>
                    <a:lstStyle/>
                    <a:p>
                      <a:pPr algn="l" fontAlgn="ctr"/>
                      <a:r>
                        <a:rPr lang="fr-BE" sz="800" u="none" strike="noStrike" baseline="0" noProof="0" dirty="0" err="1" smtClean="0">
                          <a:solidFill>
                            <a:schemeClr val="accent4"/>
                          </a:solidFill>
                          <a:effectLst/>
                        </a:rPr>
                        <a:t>Dommeldange</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Pfaffenthal</a:t>
                      </a:r>
                      <a:r>
                        <a:rPr lang="fr-BE" sz="800" u="none" strike="noStrike" baseline="0" noProof="0" dirty="0" smtClean="0">
                          <a:solidFill>
                            <a:schemeClr val="accent4"/>
                          </a:solidFill>
                          <a:effectLst/>
                        </a:rPr>
                        <a:t>-Kirchberg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145558030"/>
                  </a:ext>
                </a:extLst>
              </a:tr>
              <a:tr h="163077">
                <a:tc>
                  <a:txBody>
                    <a:bodyPr/>
                    <a:lstStyle/>
                    <a:p>
                      <a:pPr algn="l" fontAlgn="ctr"/>
                      <a:r>
                        <a:rPr lang="fr-BE" sz="800" u="none" strike="noStrike" baseline="0" noProof="0" dirty="0" err="1" smtClean="0">
                          <a:solidFill>
                            <a:schemeClr val="accent4"/>
                          </a:solidFill>
                          <a:effectLst/>
                        </a:rPr>
                        <a:t>Drauffelt</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Rodange</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3520496951"/>
                  </a:ext>
                </a:extLst>
              </a:tr>
              <a:tr h="163077">
                <a:tc>
                  <a:txBody>
                    <a:bodyPr/>
                    <a:lstStyle/>
                    <a:p>
                      <a:pPr algn="l" fontAlgn="ctr"/>
                      <a:r>
                        <a:rPr lang="fr-BE" sz="800" u="none" strike="noStrike" baseline="0" noProof="0" dirty="0" smtClean="0">
                          <a:solidFill>
                            <a:schemeClr val="accent4"/>
                          </a:solidFill>
                          <a:effectLst/>
                        </a:rPr>
                        <a:t>Dudelange-</a:t>
                      </a:r>
                      <a:r>
                        <a:rPr lang="fr-BE" sz="800" u="none" strike="noStrike" baseline="0" noProof="0" dirty="0" err="1" smtClean="0">
                          <a:solidFill>
                            <a:schemeClr val="accent4"/>
                          </a:solidFill>
                          <a:effectLst/>
                        </a:rPr>
                        <a:t>Burange</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Roodt</a:t>
                      </a:r>
                      <a:r>
                        <a:rPr lang="fr-BE" sz="800" u="none" strike="noStrike" baseline="0" noProof="0" dirty="0" smtClean="0">
                          <a:solidFill>
                            <a:schemeClr val="accent4"/>
                          </a:solidFill>
                          <a:effectLst/>
                        </a:rPr>
                        <a:t>/</a:t>
                      </a:r>
                      <a:r>
                        <a:rPr lang="fr-BE" sz="800" u="none" strike="noStrike" baseline="0" noProof="0" dirty="0" err="1" smtClean="0">
                          <a:solidFill>
                            <a:schemeClr val="accent4"/>
                          </a:solidFill>
                          <a:effectLst/>
                        </a:rPr>
                        <a:t>Syre</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3002888685"/>
                  </a:ext>
                </a:extLst>
              </a:tr>
              <a:tr h="163077">
                <a:tc>
                  <a:txBody>
                    <a:bodyPr/>
                    <a:lstStyle/>
                    <a:p>
                      <a:pPr algn="l" fontAlgn="ctr"/>
                      <a:r>
                        <a:rPr lang="fr-BE" sz="800" u="none" strike="noStrike" baseline="0" noProof="0" dirty="0" smtClean="0">
                          <a:solidFill>
                            <a:schemeClr val="accent4"/>
                          </a:solidFill>
                          <a:effectLst/>
                        </a:rPr>
                        <a:t>Dudelange-Centre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smtClean="0">
                          <a:solidFill>
                            <a:schemeClr val="accent4"/>
                          </a:solidFill>
                          <a:effectLst/>
                        </a:rPr>
                        <a:t>Rumelange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2494222854"/>
                  </a:ext>
                </a:extLst>
              </a:tr>
              <a:tr h="163077">
                <a:tc>
                  <a:txBody>
                    <a:bodyPr/>
                    <a:lstStyle/>
                    <a:p>
                      <a:pPr algn="l" fontAlgn="ctr"/>
                      <a:r>
                        <a:rPr lang="fr-BE" sz="800" u="none" strike="noStrike" baseline="0" noProof="0" dirty="0" smtClean="0">
                          <a:solidFill>
                            <a:schemeClr val="accent4"/>
                          </a:solidFill>
                          <a:effectLst/>
                        </a:rPr>
                        <a:t>Dudelange-Usines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Sandweiler-Contern</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1468511827"/>
                  </a:ext>
                </a:extLst>
              </a:tr>
              <a:tr h="163077">
                <a:tc>
                  <a:txBody>
                    <a:bodyPr/>
                    <a:lstStyle/>
                    <a:p>
                      <a:pPr algn="l" fontAlgn="ctr"/>
                      <a:r>
                        <a:rPr lang="fr-BE" sz="800" u="none" strike="noStrike" baseline="0" noProof="0" dirty="0" smtClean="0">
                          <a:solidFill>
                            <a:schemeClr val="accent4"/>
                          </a:solidFill>
                          <a:effectLst/>
                        </a:rPr>
                        <a:t>Dudelange-Ville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Schieren</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399477043"/>
                  </a:ext>
                </a:extLst>
              </a:tr>
              <a:tr h="163077">
                <a:tc>
                  <a:txBody>
                    <a:bodyPr/>
                    <a:lstStyle/>
                    <a:p>
                      <a:pPr algn="l" fontAlgn="ctr"/>
                      <a:r>
                        <a:rPr lang="fr-BE" sz="800" u="none" strike="noStrike" baseline="0" noProof="0" dirty="0" smtClean="0">
                          <a:solidFill>
                            <a:schemeClr val="accent4"/>
                          </a:solidFill>
                          <a:effectLst/>
                        </a:rPr>
                        <a:t>Esch-sur-Alzette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smtClean="0">
                          <a:solidFill>
                            <a:schemeClr val="accent4"/>
                          </a:solidFill>
                          <a:effectLst/>
                        </a:rPr>
                        <a:t>Schifflange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1599724936"/>
                  </a:ext>
                </a:extLst>
              </a:tr>
              <a:tr h="163077">
                <a:tc>
                  <a:txBody>
                    <a:bodyPr/>
                    <a:lstStyle/>
                    <a:p>
                      <a:pPr algn="l" fontAlgn="ctr"/>
                      <a:r>
                        <a:rPr lang="fr-BE" sz="800" u="none" strike="noStrike" baseline="0" noProof="0" dirty="0" smtClean="0">
                          <a:solidFill>
                            <a:schemeClr val="accent4"/>
                          </a:solidFill>
                          <a:effectLst/>
                        </a:rPr>
                        <a:t>Ettelbruck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Schouweiler</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4027548905"/>
                  </a:ext>
                </a:extLst>
              </a:tr>
              <a:tr h="163077">
                <a:tc>
                  <a:txBody>
                    <a:bodyPr/>
                    <a:lstStyle/>
                    <a:p>
                      <a:pPr algn="l" fontAlgn="ctr"/>
                      <a:r>
                        <a:rPr lang="fr-BE" sz="800" u="none" strike="noStrike" baseline="0" noProof="0" dirty="0" err="1" smtClean="0">
                          <a:solidFill>
                            <a:schemeClr val="accent4"/>
                          </a:solidFill>
                          <a:effectLst/>
                        </a:rPr>
                        <a:t>Goebelsmuhle</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Tétange</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593435853"/>
                  </a:ext>
                </a:extLst>
              </a:tr>
              <a:tr h="163077">
                <a:tc>
                  <a:txBody>
                    <a:bodyPr/>
                    <a:lstStyle/>
                    <a:p>
                      <a:pPr algn="l" fontAlgn="ctr"/>
                      <a:r>
                        <a:rPr lang="fr-BE" sz="800" u="none" strike="noStrike" baseline="0" noProof="0" dirty="0" err="1" smtClean="0">
                          <a:solidFill>
                            <a:schemeClr val="accent4"/>
                          </a:solidFill>
                          <a:effectLst/>
                        </a:rPr>
                        <a:t>Heisdorf</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Troisvierges</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2622883966"/>
                  </a:ext>
                </a:extLst>
              </a:tr>
              <a:tr h="163077">
                <a:tc>
                  <a:txBody>
                    <a:bodyPr/>
                    <a:lstStyle/>
                    <a:p>
                      <a:pPr algn="l" fontAlgn="ctr"/>
                      <a:r>
                        <a:rPr lang="fr-BE" sz="800" u="none" strike="noStrike" baseline="0" noProof="0" dirty="0" err="1" smtClean="0">
                          <a:solidFill>
                            <a:schemeClr val="accent4"/>
                          </a:solidFill>
                          <a:effectLst/>
                        </a:rPr>
                        <a:t>Howald</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Volmerange</a:t>
                      </a:r>
                      <a:r>
                        <a:rPr lang="fr-BE" sz="800" u="none" strike="noStrike" baseline="0" noProof="0" dirty="0" smtClean="0">
                          <a:solidFill>
                            <a:schemeClr val="accent4"/>
                          </a:solidFill>
                          <a:effectLst/>
                        </a:rPr>
                        <a:t>-les-Mines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2262163545"/>
                  </a:ext>
                </a:extLst>
              </a:tr>
              <a:tr h="163077">
                <a:tc>
                  <a:txBody>
                    <a:bodyPr/>
                    <a:lstStyle/>
                    <a:p>
                      <a:pPr algn="l" fontAlgn="ctr"/>
                      <a:r>
                        <a:rPr lang="fr-BE" sz="800" u="none" strike="noStrike" baseline="0" noProof="0" dirty="0" err="1" smtClean="0">
                          <a:solidFill>
                            <a:schemeClr val="accent4"/>
                          </a:solidFill>
                          <a:effectLst/>
                        </a:rPr>
                        <a:t>Kautenbach</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Walferdange</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1882833175"/>
                  </a:ext>
                </a:extLst>
              </a:tr>
              <a:tr h="163077">
                <a:tc>
                  <a:txBody>
                    <a:bodyPr/>
                    <a:lstStyle/>
                    <a:p>
                      <a:pPr algn="l" fontAlgn="ctr"/>
                      <a:r>
                        <a:rPr lang="fr-BE" sz="800" u="none" strike="noStrike" baseline="0" noProof="0" dirty="0" smtClean="0">
                          <a:solidFill>
                            <a:schemeClr val="accent4"/>
                          </a:solidFill>
                          <a:effectLst/>
                        </a:rPr>
                        <a:t>Kayl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smtClean="0">
                          <a:solidFill>
                            <a:schemeClr val="accent4"/>
                          </a:solidFill>
                          <a:effectLst/>
                        </a:rPr>
                        <a:t>Wasserbillig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421770157"/>
                  </a:ext>
                </a:extLst>
              </a:tr>
              <a:tr h="163077">
                <a:tc>
                  <a:txBody>
                    <a:bodyPr/>
                    <a:lstStyle/>
                    <a:p>
                      <a:pPr algn="l" fontAlgn="ctr"/>
                      <a:r>
                        <a:rPr lang="fr-BE" sz="800" u="none" strike="noStrike" baseline="0" noProof="0" dirty="0" err="1" smtClean="0">
                          <a:solidFill>
                            <a:schemeClr val="accent4"/>
                          </a:solidFill>
                          <a:effectLst/>
                        </a:rPr>
                        <a:t>Kleinbettingen</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Wecker</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1113500739"/>
                  </a:ext>
                </a:extLst>
              </a:tr>
              <a:tr h="163077">
                <a:tc>
                  <a:txBody>
                    <a:bodyPr/>
                    <a:lstStyle/>
                    <a:p>
                      <a:pPr algn="l" fontAlgn="ctr"/>
                      <a:r>
                        <a:rPr lang="fr-BE" sz="800" u="none" strike="noStrike" baseline="0" noProof="0" dirty="0" err="1" smtClean="0">
                          <a:solidFill>
                            <a:schemeClr val="accent4"/>
                          </a:solidFill>
                          <a:effectLst/>
                        </a:rPr>
                        <a:t>Lamadelaine</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smtClean="0">
                          <a:solidFill>
                            <a:schemeClr val="accent4"/>
                          </a:solidFill>
                          <a:effectLst/>
                        </a:rPr>
                        <a:t>Wiltz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2929381568"/>
                  </a:ext>
                </a:extLst>
              </a:tr>
              <a:tr h="163077">
                <a:tc>
                  <a:txBody>
                    <a:bodyPr/>
                    <a:lstStyle/>
                    <a:p>
                      <a:pPr algn="l" fontAlgn="ctr"/>
                      <a:r>
                        <a:rPr lang="fr-BE" sz="800" u="none" strike="noStrike" baseline="0" noProof="0" dirty="0" err="1" smtClean="0">
                          <a:solidFill>
                            <a:schemeClr val="accent4"/>
                          </a:solidFill>
                          <a:effectLst/>
                        </a:rPr>
                        <a:t>Leudelange</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tc>
                  <a:txBody>
                    <a:bodyPr/>
                    <a:lstStyle/>
                    <a:p>
                      <a:pPr algn="l" fontAlgn="b"/>
                      <a:endParaRPr lang="fr-BE" sz="800" b="0" i="0" u="none" strike="noStrike" baseline="0" noProof="0" dirty="0">
                        <a:solidFill>
                          <a:schemeClr val="accent4"/>
                        </a:solidFill>
                        <a:effectLst/>
                        <a:latin typeface="Calibri" panose="020F0502020204030204" pitchFamily="34" charset="0"/>
                      </a:endParaRPr>
                    </a:p>
                  </a:txBody>
                  <a:tcPr marL="7141" marR="7141" marT="7141" marB="0" anchor="b"/>
                </a:tc>
                <a:tc>
                  <a:txBody>
                    <a:bodyPr/>
                    <a:lstStyle/>
                    <a:p>
                      <a:pPr algn="l" fontAlgn="ctr"/>
                      <a:r>
                        <a:rPr lang="fr-BE" sz="800" u="none" strike="noStrike" baseline="0" noProof="0" dirty="0" err="1" smtClean="0">
                          <a:solidFill>
                            <a:schemeClr val="accent4"/>
                          </a:solidFill>
                          <a:effectLst/>
                        </a:rPr>
                        <a:t>Wilwerwiltz</a:t>
                      </a:r>
                      <a:r>
                        <a:rPr lang="fr-BE" sz="800" u="none" strike="noStrike" baseline="0" noProof="0" dirty="0" smtClean="0">
                          <a:solidFill>
                            <a:schemeClr val="accent4"/>
                          </a:solidFill>
                          <a:effectLst/>
                        </a:rPr>
                        <a:t> </a:t>
                      </a:r>
                      <a:endParaRPr lang="fr-BE" sz="800" b="1" i="0" u="none" strike="noStrike" baseline="0" noProof="0" dirty="0">
                        <a:solidFill>
                          <a:schemeClr val="accent4"/>
                        </a:solidFill>
                        <a:effectLst/>
                        <a:latin typeface="Arial" panose="020B0604020202020204" pitchFamily="34" charset="0"/>
                      </a:endParaRPr>
                    </a:p>
                  </a:txBody>
                  <a:tcPr marL="7141" marR="7141" marT="7141" marB="0" anchor="ctr"/>
                </a:tc>
                <a:extLst>
                  <a:ext uri="{0D108BD9-81ED-4DB2-BD59-A6C34878D82A}">
                    <a16:rowId xmlns:a16="http://schemas.microsoft.com/office/drawing/2014/main" val="532569084"/>
                  </a:ext>
                </a:extLst>
              </a:tr>
            </a:tbl>
          </a:graphicData>
        </a:graphic>
      </p:graphicFrame>
      <p:pic>
        <p:nvPicPr>
          <p:cNvPr id="5" name="Grafik 4" descr="https://www.lesfrontaliers.lu/wp-content/uploads/2019/12/gare_centrale_luxembourg_ville_batiment-2-scaled-1200x6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177" y="926921"/>
            <a:ext cx="3888432" cy="194421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738770" y="3492384"/>
            <a:ext cx="4104456" cy="2123658"/>
          </a:xfrm>
          <a:prstGeom prst="rect">
            <a:avLst/>
          </a:prstGeom>
          <a:noFill/>
        </p:spPr>
        <p:txBody>
          <a:bodyPr wrap="square" rtlCol="0">
            <a:spAutoFit/>
          </a:bodyPr>
          <a:lstStyle/>
          <a:p>
            <a:r>
              <a:rPr lang="fr-LU" sz="1600" dirty="0" smtClean="0">
                <a:solidFill>
                  <a:schemeClr val="tx2"/>
                </a:solidFill>
                <a:latin typeface="+mj-lt"/>
              </a:rPr>
              <a:t>Le réseau ferré exploité par les CFL pour le compte de l’Etat comprend :</a:t>
            </a:r>
          </a:p>
          <a:p>
            <a:endParaRPr lang="fr-LU" sz="1600" dirty="0" smtClean="0">
              <a:solidFill>
                <a:schemeClr val="accent4"/>
              </a:solidFill>
              <a:latin typeface="+mj-lt"/>
            </a:endParaRPr>
          </a:p>
          <a:p>
            <a:pPr algn="ctr"/>
            <a:r>
              <a:rPr lang="fr-LU" sz="2000" b="1" dirty="0" smtClean="0">
                <a:solidFill>
                  <a:srgbClr val="FF0000"/>
                </a:solidFill>
                <a:latin typeface="+mj-lt"/>
              </a:rPr>
              <a:t>68 gares et points d’arrêt </a:t>
            </a:r>
          </a:p>
          <a:p>
            <a:endParaRPr lang="fr-LU" sz="1600" dirty="0" smtClean="0">
              <a:solidFill>
                <a:schemeClr val="accent4"/>
              </a:solidFill>
              <a:latin typeface="+mj-lt"/>
            </a:endParaRPr>
          </a:p>
          <a:p>
            <a:r>
              <a:rPr lang="fr-LU" sz="1600" dirty="0" smtClean="0">
                <a:solidFill>
                  <a:schemeClr val="tx2"/>
                </a:solidFill>
                <a:latin typeface="+mj-lt"/>
              </a:rPr>
              <a:t>dont 2 sur le territoire français :</a:t>
            </a:r>
          </a:p>
          <a:p>
            <a:pPr marL="285750" indent="-285750">
              <a:buFont typeface="Arial" panose="020B0604020202020204" pitchFamily="34" charset="0"/>
              <a:buChar char="•"/>
            </a:pPr>
            <a:r>
              <a:rPr lang="fr-LU" sz="1600" dirty="0" smtClean="0">
                <a:solidFill>
                  <a:schemeClr val="tx2"/>
                </a:solidFill>
                <a:latin typeface="+mj-lt"/>
              </a:rPr>
              <a:t>Audun-le-Tiche</a:t>
            </a:r>
          </a:p>
          <a:p>
            <a:pPr marL="285750" indent="-285750">
              <a:buFont typeface="Arial" panose="020B0604020202020204" pitchFamily="34" charset="0"/>
              <a:buChar char="•"/>
            </a:pPr>
            <a:r>
              <a:rPr lang="fr-LU" sz="1600" dirty="0" err="1" smtClean="0">
                <a:solidFill>
                  <a:schemeClr val="tx2"/>
                </a:solidFill>
                <a:latin typeface="+mj-lt"/>
              </a:rPr>
              <a:t>Volmerange</a:t>
            </a:r>
            <a:r>
              <a:rPr lang="fr-LU" sz="1600" dirty="0" smtClean="0">
                <a:solidFill>
                  <a:schemeClr val="tx2"/>
                </a:solidFill>
                <a:latin typeface="+mj-lt"/>
              </a:rPr>
              <a:t>-les-Mines</a:t>
            </a:r>
          </a:p>
        </p:txBody>
      </p:sp>
    </p:spTree>
    <p:extLst>
      <p:ext uri="{BB962C8B-B14F-4D97-AF65-F5344CB8AC3E}">
        <p14:creationId xmlns:p14="http://schemas.microsoft.com/office/powerpoint/2010/main" val="222205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LU" sz="2400" dirty="0" smtClean="0"/>
              <a:t>Gares et arrêts avec Bâtiment Voyageurs</a:t>
            </a:r>
            <a:endParaRPr lang="fr-LU" sz="2400" dirty="0"/>
          </a:p>
        </p:txBody>
      </p:sp>
      <p:sp>
        <p:nvSpPr>
          <p:cNvPr id="4" name="Espace réservé du numéro de diapositive 3"/>
          <p:cNvSpPr>
            <a:spLocks noGrp="1"/>
          </p:cNvSpPr>
          <p:nvPr>
            <p:ph type="sldNum" sz="quarter" idx="12"/>
          </p:nvPr>
        </p:nvSpPr>
        <p:spPr/>
        <p:txBody>
          <a:bodyPr/>
          <a:lstStyle/>
          <a:p>
            <a:pPr>
              <a:defRPr/>
            </a:pPr>
            <a:fld id="{8D9675EF-14CD-4ED8-B4FA-515528AC52E1}" type="slidenum">
              <a:rPr lang="fr-CH" smtClean="0"/>
              <a:pPr>
                <a:defRPr/>
              </a:pPr>
              <a:t>3</a:t>
            </a:fld>
            <a:endParaRPr lang="fr-CH" dirty="0"/>
          </a:p>
        </p:txBody>
      </p:sp>
      <p:sp>
        <p:nvSpPr>
          <p:cNvPr id="6" name="ZoneTexte 5"/>
          <p:cNvSpPr txBox="1"/>
          <p:nvPr/>
        </p:nvSpPr>
        <p:spPr>
          <a:xfrm>
            <a:off x="323528" y="4862822"/>
            <a:ext cx="3180382" cy="1723549"/>
          </a:xfrm>
          <a:prstGeom prst="rect">
            <a:avLst/>
          </a:prstGeom>
          <a:noFill/>
        </p:spPr>
        <p:txBody>
          <a:bodyPr wrap="square" rtlCol="0">
            <a:spAutoFit/>
          </a:bodyPr>
          <a:lstStyle/>
          <a:p>
            <a:pPr algn="ctr"/>
            <a:r>
              <a:rPr lang="fr-LU" sz="2000" b="1" dirty="0" smtClean="0">
                <a:solidFill>
                  <a:srgbClr val="FF0000"/>
                </a:solidFill>
                <a:latin typeface="+mj-lt"/>
              </a:rPr>
              <a:t>38 Bâtiments Voyageurs (BV)</a:t>
            </a:r>
          </a:p>
          <a:p>
            <a:pPr algn="ctr"/>
            <a:endParaRPr lang="fr-LU" dirty="0" smtClean="0">
              <a:solidFill>
                <a:schemeClr val="tx2"/>
              </a:solidFill>
              <a:latin typeface="+mj-lt"/>
            </a:endParaRPr>
          </a:p>
          <a:p>
            <a:pPr algn="ctr"/>
            <a:r>
              <a:rPr lang="fr-LU" sz="1600" dirty="0" smtClean="0">
                <a:solidFill>
                  <a:schemeClr val="tx2"/>
                </a:solidFill>
                <a:latin typeface="+mj-lt"/>
              </a:rPr>
              <a:t>répartis sur les 66 gares et arrêts se situant sur le territoire luxembourgeois</a:t>
            </a:r>
            <a:endParaRPr lang="fr-LU" sz="1600" dirty="0">
              <a:solidFill>
                <a:schemeClr val="tx2"/>
              </a:solidFill>
              <a:latin typeface="+mj-lt"/>
            </a:endParaRPr>
          </a:p>
        </p:txBody>
      </p:sp>
      <p:pic>
        <p:nvPicPr>
          <p:cNvPr id="8" name="Grafik 7" descr="Gare Voyageurs Bettembou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5334" y="944449"/>
            <a:ext cx="2120904" cy="1144364"/>
          </a:xfrm>
          <a:prstGeom prst="rect">
            <a:avLst/>
          </a:prstGeom>
          <a:noFill/>
          <a:extLst>
            <a:ext uri="{909E8E84-426E-40DD-AFC4-6F175D3DCCD1}">
              <a14:hiddenFill xmlns:a14="http://schemas.microsoft.com/office/drawing/2010/main">
                <a:solidFill>
                  <a:srgbClr val="FFFFFF"/>
                </a:solidFill>
              </a14:hiddenFill>
            </a:ext>
          </a:extLst>
        </p:spPr>
      </p:pic>
      <p:sp>
        <p:nvSpPr>
          <p:cNvPr id="37" name="ZoneTexte 36"/>
          <p:cNvSpPr txBox="1"/>
          <p:nvPr/>
        </p:nvSpPr>
        <p:spPr>
          <a:xfrm>
            <a:off x="6876256" y="3444966"/>
            <a:ext cx="1584176" cy="369332"/>
          </a:xfrm>
          <a:prstGeom prst="rect">
            <a:avLst/>
          </a:prstGeom>
          <a:noFill/>
        </p:spPr>
        <p:txBody>
          <a:bodyPr wrap="square" rtlCol="0">
            <a:spAutoFit/>
          </a:bodyPr>
          <a:lstStyle/>
          <a:p>
            <a:pPr algn="ctr"/>
            <a:r>
              <a:rPr lang="fr-BE" dirty="0" smtClean="0">
                <a:latin typeface="+mj-lt"/>
              </a:rPr>
              <a:t>BV classé</a:t>
            </a:r>
            <a:endParaRPr lang="fr-BE" dirty="0">
              <a:latin typeface="+mj-lt"/>
            </a:endParaRPr>
          </a:p>
        </p:txBody>
      </p:sp>
      <p:graphicFrame>
        <p:nvGraphicFramePr>
          <p:cNvPr id="38" name="Tableau 37"/>
          <p:cNvGraphicFramePr>
            <a:graphicFrameLocks noGrp="1"/>
          </p:cNvGraphicFramePr>
          <p:nvPr>
            <p:extLst>
              <p:ext uri="{D42A27DB-BD31-4B8C-83A1-F6EECF244321}">
                <p14:modId xmlns:p14="http://schemas.microsoft.com/office/powerpoint/2010/main" val="3494055166"/>
              </p:ext>
            </p:extLst>
          </p:nvPr>
        </p:nvGraphicFramePr>
        <p:xfrm>
          <a:off x="354310" y="923379"/>
          <a:ext cx="3149600" cy="3521422"/>
        </p:xfrm>
        <a:graphic>
          <a:graphicData uri="http://schemas.openxmlformats.org/drawingml/2006/table">
            <a:tbl>
              <a:tblPr>
                <a:tableStyleId>{5C22544A-7EE6-4342-B048-85BDC9FD1C3A}</a:tableStyleId>
              </a:tblPr>
              <a:tblGrid>
                <a:gridCol w="1574800">
                  <a:extLst>
                    <a:ext uri="{9D8B030D-6E8A-4147-A177-3AD203B41FA5}">
                      <a16:colId xmlns:a16="http://schemas.microsoft.com/office/drawing/2014/main" val="2200246931"/>
                    </a:ext>
                  </a:extLst>
                </a:gridCol>
                <a:gridCol w="1574800">
                  <a:extLst>
                    <a:ext uri="{9D8B030D-6E8A-4147-A177-3AD203B41FA5}">
                      <a16:colId xmlns:a16="http://schemas.microsoft.com/office/drawing/2014/main" val="1871193803"/>
                    </a:ext>
                  </a:extLst>
                </a:gridCol>
              </a:tblGrid>
              <a:tr h="229582">
                <a:tc>
                  <a:txBody>
                    <a:bodyPr/>
                    <a:lstStyle/>
                    <a:p>
                      <a:pPr algn="l" fontAlgn="ctr"/>
                      <a:r>
                        <a:rPr lang="fr-BE" sz="1100" u="none" strike="noStrike" noProof="0" dirty="0" smtClean="0">
                          <a:solidFill>
                            <a:schemeClr val="accent4"/>
                          </a:solidFill>
                          <a:effectLst/>
                        </a:rPr>
                        <a:t>Luxembourg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smtClean="0">
                          <a:solidFill>
                            <a:schemeClr val="accent4"/>
                          </a:solidFill>
                          <a:effectLst/>
                        </a:rPr>
                        <a:t>Bettembourg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26049840"/>
                  </a:ext>
                </a:extLst>
              </a:tr>
              <a:tr h="182880">
                <a:tc>
                  <a:txBody>
                    <a:bodyPr/>
                    <a:lstStyle/>
                    <a:p>
                      <a:pPr algn="l" fontAlgn="ctr"/>
                      <a:r>
                        <a:rPr lang="fr-BE" sz="1100" u="none" strike="noStrike" noProof="0" dirty="0" err="1" smtClean="0">
                          <a:solidFill>
                            <a:schemeClr val="accent4"/>
                          </a:solidFill>
                          <a:effectLst/>
                        </a:rPr>
                        <a:t>Belval</a:t>
                      </a:r>
                      <a:r>
                        <a:rPr lang="fr-BE" sz="1100" u="none" strike="noStrike" noProof="0" dirty="0" smtClean="0">
                          <a:solidFill>
                            <a:schemeClr val="accent4"/>
                          </a:solidFill>
                          <a:effectLst/>
                        </a:rPr>
                        <a:t>-Université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err="1" smtClean="0">
                          <a:solidFill>
                            <a:schemeClr val="accent4"/>
                          </a:solidFill>
                          <a:effectLst/>
                        </a:rPr>
                        <a:t>Oetrange</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172635792"/>
                  </a:ext>
                </a:extLst>
              </a:tr>
              <a:tr h="182880">
                <a:tc>
                  <a:txBody>
                    <a:bodyPr/>
                    <a:lstStyle/>
                    <a:p>
                      <a:pPr algn="l" fontAlgn="ctr"/>
                      <a:r>
                        <a:rPr lang="fr-BE" sz="1100" u="none" strike="noStrike" noProof="0" dirty="0" smtClean="0">
                          <a:solidFill>
                            <a:schemeClr val="accent4"/>
                          </a:solidFill>
                          <a:effectLst/>
                        </a:rPr>
                        <a:t>Dudelange-Ville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err="1" smtClean="0">
                          <a:solidFill>
                            <a:schemeClr val="accent4"/>
                          </a:solidFill>
                          <a:effectLst/>
                        </a:rPr>
                        <a:t>Michelau</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822838713"/>
                  </a:ext>
                </a:extLst>
              </a:tr>
              <a:tr h="182880">
                <a:tc>
                  <a:txBody>
                    <a:bodyPr/>
                    <a:lstStyle/>
                    <a:p>
                      <a:pPr algn="l" fontAlgn="ctr"/>
                      <a:r>
                        <a:rPr lang="fr-BE" sz="1100" u="none" strike="noStrike" noProof="0" dirty="0" err="1" smtClean="0">
                          <a:solidFill>
                            <a:schemeClr val="accent4"/>
                          </a:solidFill>
                          <a:effectLst/>
                        </a:rPr>
                        <a:t>Munsbach</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err="1" smtClean="0">
                          <a:solidFill>
                            <a:schemeClr val="accent4"/>
                          </a:solidFill>
                          <a:effectLst/>
                        </a:rPr>
                        <a:t>Belvaux-Soleuvre</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666625338"/>
                  </a:ext>
                </a:extLst>
              </a:tr>
              <a:tr h="182880">
                <a:tc>
                  <a:txBody>
                    <a:bodyPr/>
                    <a:lstStyle/>
                    <a:p>
                      <a:pPr algn="l" fontAlgn="ctr"/>
                      <a:r>
                        <a:rPr lang="fr-BE" sz="1100" u="none" strike="noStrike" noProof="0" dirty="0" smtClean="0">
                          <a:solidFill>
                            <a:schemeClr val="accent4"/>
                          </a:solidFill>
                          <a:effectLst/>
                        </a:rPr>
                        <a:t>Esch-sur-Alzette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smtClean="0">
                          <a:solidFill>
                            <a:schemeClr val="accent4"/>
                          </a:solidFill>
                          <a:effectLst/>
                        </a:rPr>
                        <a:t>Mersch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58720806"/>
                  </a:ext>
                </a:extLst>
              </a:tr>
              <a:tr h="182880">
                <a:tc>
                  <a:txBody>
                    <a:bodyPr/>
                    <a:lstStyle/>
                    <a:p>
                      <a:pPr algn="l" fontAlgn="ctr"/>
                      <a:r>
                        <a:rPr lang="fr-BE" sz="1100" u="none" strike="noStrike" noProof="0" dirty="0" smtClean="0">
                          <a:solidFill>
                            <a:schemeClr val="accent4"/>
                          </a:solidFill>
                          <a:effectLst/>
                        </a:rPr>
                        <a:t>Ettelbruck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smtClean="0">
                          <a:solidFill>
                            <a:schemeClr val="accent4"/>
                          </a:solidFill>
                          <a:effectLst/>
                        </a:rPr>
                        <a:t>Capellen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737931757"/>
                  </a:ext>
                </a:extLst>
              </a:tr>
              <a:tr h="182880">
                <a:tc>
                  <a:txBody>
                    <a:bodyPr/>
                    <a:lstStyle/>
                    <a:p>
                      <a:pPr algn="l" fontAlgn="ctr"/>
                      <a:r>
                        <a:rPr lang="fr-BE" sz="1100" u="none" strike="noStrike" noProof="0" dirty="0" err="1" smtClean="0">
                          <a:solidFill>
                            <a:schemeClr val="accent4"/>
                          </a:solidFill>
                          <a:effectLst/>
                        </a:rPr>
                        <a:t>Kautenbach</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err="1" smtClean="0">
                          <a:solidFill>
                            <a:schemeClr val="accent4"/>
                          </a:solidFill>
                          <a:effectLst/>
                        </a:rPr>
                        <a:t>Lorentzweiler</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467566310"/>
                  </a:ext>
                </a:extLst>
              </a:tr>
              <a:tr h="182880">
                <a:tc>
                  <a:txBody>
                    <a:bodyPr/>
                    <a:lstStyle/>
                    <a:p>
                      <a:pPr algn="l" fontAlgn="ctr"/>
                      <a:r>
                        <a:rPr lang="fr-BE" sz="1100" u="none" strike="noStrike" noProof="0" dirty="0" smtClean="0">
                          <a:solidFill>
                            <a:schemeClr val="accent4"/>
                          </a:solidFill>
                          <a:effectLst/>
                        </a:rPr>
                        <a:t>Berchem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smtClean="0">
                          <a:solidFill>
                            <a:schemeClr val="accent4"/>
                          </a:solidFill>
                          <a:effectLst/>
                        </a:rPr>
                        <a:t>Mamer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38173689"/>
                  </a:ext>
                </a:extLst>
              </a:tr>
              <a:tr h="182880">
                <a:tc>
                  <a:txBody>
                    <a:bodyPr/>
                    <a:lstStyle/>
                    <a:p>
                      <a:pPr algn="l" fontAlgn="ctr"/>
                      <a:r>
                        <a:rPr lang="fr-BE" sz="1100" u="none" strike="noStrike" noProof="0" dirty="0" smtClean="0">
                          <a:solidFill>
                            <a:schemeClr val="accent4"/>
                          </a:solidFill>
                          <a:effectLst/>
                        </a:rPr>
                        <a:t>Pétange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smtClean="0">
                          <a:solidFill>
                            <a:schemeClr val="accent4"/>
                          </a:solidFill>
                          <a:effectLst/>
                        </a:rPr>
                        <a:t>Diekirch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77898414"/>
                  </a:ext>
                </a:extLst>
              </a:tr>
              <a:tr h="182880">
                <a:tc>
                  <a:txBody>
                    <a:bodyPr/>
                    <a:lstStyle/>
                    <a:p>
                      <a:pPr algn="l" fontAlgn="ctr"/>
                      <a:r>
                        <a:rPr lang="fr-BE" sz="1100" u="none" strike="noStrike" noProof="0" dirty="0" err="1" smtClean="0">
                          <a:solidFill>
                            <a:schemeClr val="accent4"/>
                          </a:solidFill>
                          <a:effectLst/>
                        </a:rPr>
                        <a:t>Pfaffenthal</a:t>
                      </a:r>
                      <a:r>
                        <a:rPr lang="fr-BE" sz="1100" u="none" strike="noStrike" noProof="0" dirty="0" smtClean="0">
                          <a:solidFill>
                            <a:schemeClr val="accent4"/>
                          </a:solidFill>
                          <a:effectLst/>
                        </a:rPr>
                        <a:t>-Kirchberg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err="1" smtClean="0">
                          <a:solidFill>
                            <a:schemeClr val="accent4"/>
                          </a:solidFill>
                          <a:effectLst/>
                        </a:rPr>
                        <a:t>Roodt</a:t>
                      </a:r>
                      <a:r>
                        <a:rPr lang="fr-BE" sz="1100" u="none" strike="noStrike" noProof="0" dirty="0" smtClean="0">
                          <a:solidFill>
                            <a:schemeClr val="accent4"/>
                          </a:solidFill>
                          <a:effectLst/>
                        </a:rPr>
                        <a:t>-sur-</a:t>
                      </a:r>
                      <a:r>
                        <a:rPr lang="fr-BE" sz="1100" u="none" strike="noStrike" noProof="0" dirty="0" err="1" smtClean="0">
                          <a:solidFill>
                            <a:schemeClr val="accent4"/>
                          </a:solidFill>
                          <a:effectLst/>
                        </a:rPr>
                        <a:t>Syre</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55360615"/>
                  </a:ext>
                </a:extLst>
              </a:tr>
              <a:tr h="182880">
                <a:tc>
                  <a:txBody>
                    <a:bodyPr/>
                    <a:lstStyle/>
                    <a:p>
                      <a:pPr algn="l" fontAlgn="ctr"/>
                      <a:r>
                        <a:rPr lang="fr-BE" sz="1100" u="none" strike="noStrike" noProof="0" dirty="0" err="1" smtClean="0">
                          <a:solidFill>
                            <a:schemeClr val="accent4"/>
                          </a:solidFill>
                          <a:effectLst/>
                        </a:rPr>
                        <a:t>Rodange</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err="1" smtClean="0">
                          <a:solidFill>
                            <a:schemeClr val="accent4"/>
                          </a:solidFill>
                          <a:effectLst/>
                        </a:rPr>
                        <a:t>Wecker</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634028765"/>
                  </a:ext>
                </a:extLst>
              </a:tr>
              <a:tr h="182880">
                <a:tc>
                  <a:txBody>
                    <a:bodyPr/>
                    <a:lstStyle/>
                    <a:p>
                      <a:pPr algn="l" fontAlgn="ctr"/>
                      <a:r>
                        <a:rPr lang="fr-BE" sz="1100" u="none" strike="noStrike" noProof="0" dirty="0" err="1" smtClean="0">
                          <a:solidFill>
                            <a:schemeClr val="accent4"/>
                          </a:solidFill>
                          <a:effectLst/>
                        </a:rPr>
                        <a:t>Troisvierges</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err="1" smtClean="0">
                          <a:solidFill>
                            <a:schemeClr val="accent4"/>
                          </a:solidFill>
                          <a:effectLst/>
                        </a:rPr>
                        <a:t>Wilwerwiltz</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136109699"/>
                  </a:ext>
                </a:extLst>
              </a:tr>
              <a:tr h="182880">
                <a:tc>
                  <a:txBody>
                    <a:bodyPr/>
                    <a:lstStyle/>
                    <a:p>
                      <a:pPr algn="l" fontAlgn="ctr"/>
                      <a:r>
                        <a:rPr lang="fr-BE" sz="1100" u="none" strike="noStrike" noProof="0" dirty="0" smtClean="0">
                          <a:solidFill>
                            <a:schemeClr val="accent4"/>
                          </a:solidFill>
                          <a:effectLst/>
                        </a:rPr>
                        <a:t>Wasserbillig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smtClean="0">
                          <a:solidFill>
                            <a:schemeClr val="accent4"/>
                          </a:solidFill>
                          <a:effectLst/>
                        </a:rPr>
                        <a:t>Clervaux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180395694"/>
                  </a:ext>
                </a:extLst>
              </a:tr>
              <a:tr h="182880">
                <a:tc>
                  <a:txBody>
                    <a:bodyPr/>
                    <a:lstStyle/>
                    <a:p>
                      <a:pPr algn="l" fontAlgn="ctr"/>
                      <a:r>
                        <a:rPr lang="fr-BE" sz="1100" u="none" strike="noStrike" noProof="0" dirty="0" smtClean="0">
                          <a:solidFill>
                            <a:schemeClr val="accent4"/>
                          </a:solidFill>
                          <a:effectLst/>
                        </a:rPr>
                        <a:t>Wiltz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err="1" smtClean="0">
                          <a:solidFill>
                            <a:schemeClr val="accent4"/>
                          </a:solidFill>
                          <a:effectLst/>
                        </a:rPr>
                        <a:t>Cruchten</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850667404"/>
                  </a:ext>
                </a:extLst>
              </a:tr>
              <a:tr h="182880">
                <a:tc>
                  <a:txBody>
                    <a:bodyPr/>
                    <a:lstStyle/>
                    <a:p>
                      <a:pPr algn="l" fontAlgn="ctr"/>
                      <a:r>
                        <a:rPr lang="fr-BE" sz="1100" u="none" strike="noStrike" noProof="0" dirty="0" err="1" smtClean="0">
                          <a:solidFill>
                            <a:schemeClr val="accent4"/>
                          </a:solidFill>
                          <a:effectLst/>
                        </a:rPr>
                        <a:t>Bertrange-Strassen</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err="1" smtClean="0">
                          <a:solidFill>
                            <a:schemeClr val="accent4"/>
                          </a:solidFill>
                          <a:effectLst/>
                        </a:rPr>
                        <a:t>Goebelsmuhle</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427727587"/>
                  </a:ext>
                </a:extLst>
              </a:tr>
              <a:tr h="182880">
                <a:tc>
                  <a:txBody>
                    <a:bodyPr/>
                    <a:lstStyle/>
                    <a:p>
                      <a:pPr algn="l" fontAlgn="ctr"/>
                      <a:r>
                        <a:rPr lang="fr-BE" sz="1100" u="none" strike="noStrike" noProof="0" dirty="0" err="1" smtClean="0">
                          <a:solidFill>
                            <a:schemeClr val="accent4"/>
                          </a:solidFill>
                          <a:effectLst/>
                        </a:rPr>
                        <a:t>Leudelange</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smtClean="0">
                          <a:solidFill>
                            <a:schemeClr val="accent4"/>
                          </a:solidFill>
                          <a:effectLst/>
                        </a:rPr>
                        <a:t>Kayl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63502781"/>
                  </a:ext>
                </a:extLst>
              </a:tr>
              <a:tr h="182880">
                <a:tc>
                  <a:txBody>
                    <a:bodyPr/>
                    <a:lstStyle/>
                    <a:p>
                      <a:pPr algn="l" fontAlgn="ctr"/>
                      <a:r>
                        <a:rPr lang="fr-BE" sz="1100" u="none" strike="noStrike" noProof="0" dirty="0" smtClean="0">
                          <a:solidFill>
                            <a:schemeClr val="accent4"/>
                          </a:solidFill>
                          <a:effectLst/>
                        </a:rPr>
                        <a:t>Colmar-Berg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err="1" smtClean="0">
                          <a:solidFill>
                            <a:schemeClr val="accent4"/>
                          </a:solidFill>
                          <a:effectLst/>
                        </a:rPr>
                        <a:t>Walferdange</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551169812"/>
                  </a:ext>
                </a:extLst>
              </a:tr>
              <a:tr h="182880">
                <a:tc>
                  <a:txBody>
                    <a:bodyPr/>
                    <a:lstStyle/>
                    <a:p>
                      <a:pPr algn="l" fontAlgn="ctr"/>
                      <a:r>
                        <a:rPr lang="fr-BE" sz="1100" u="none" strike="noStrike" noProof="0" dirty="0" err="1" smtClean="0">
                          <a:solidFill>
                            <a:schemeClr val="accent4"/>
                          </a:solidFill>
                          <a:effectLst/>
                        </a:rPr>
                        <a:t>Dommeldange</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smtClean="0">
                          <a:solidFill>
                            <a:schemeClr val="accent4"/>
                          </a:solidFill>
                          <a:effectLst/>
                        </a:rPr>
                        <a:t>Rumelange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12072375"/>
                  </a:ext>
                </a:extLst>
              </a:tr>
              <a:tr h="182880">
                <a:tc>
                  <a:txBody>
                    <a:bodyPr/>
                    <a:lstStyle/>
                    <a:p>
                      <a:pPr algn="l" fontAlgn="ctr"/>
                      <a:r>
                        <a:rPr lang="fr-BE" sz="1100" u="none" strike="noStrike" noProof="0" dirty="0" smtClean="0">
                          <a:solidFill>
                            <a:schemeClr val="accent4"/>
                          </a:solidFill>
                          <a:effectLst/>
                        </a:rPr>
                        <a:t>Dudelange-Usines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tc>
                  <a:txBody>
                    <a:bodyPr/>
                    <a:lstStyle/>
                    <a:p>
                      <a:pPr algn="l" fontAlgn="ctr"/>
                      <a:r>
                        <a:rPr lang="fr-BE" sz="1100" u="none" strike="noStrike" noProof="0" dirty="0" err="1" smtClean="0">
                          <a:solidFill>
                            <a:schemeClr val="accent4"/>
                          </a:solidFill>
                          <a:effectLst/>
                        </a:rPr>
                        <a:t>Tétange</a:t>
                      </a:r>
                      <a:r>
                        <a:rPr lang="fr-BE" sz="1100" u="none" strike="noStrike" noProof="0" dirty="0" smtClean="0">
                          <a:solidFill>
                            <a:schemeClr val="accent4"/>
                          </a:solidFill>
                          <a:effectLst/>
                        </a:rPr>
                        <a:t> </a:t>
                      </a:r>
                      <a:endParaRPr lang="fr-BE" sz="1100" b="1" i="0" u="none" strike="noStrike" noProof="0"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495849099"/>
                  </a:ext>
                </a:extLst>
              </a:tr>
            </a:tbl>
          </a:graphicData>
        </a:graphic>
      </p:graphicFrame>
      <p:cxnSp>
        <p:nvCxnSpPr>
          <p:cNvPr id="5" name="Straight Arrow Connector 4"/>
          <p:cNvCxnSpPr/>
          <p:nvPr/>
        </p:nvCxnSpPr>
        <p:spPr>
          <a:xfrm>
            <a:off x="2936812" y="1010132"/>
            <a:ext cx="1448370" cy="2178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6236" y="2036947"/>
            <a:ext cx="1944216" cy="1461519"/>
          </a:xfrm>
          <a:prstGeom prst="rect">
            <a:avLst/>
          </a:prstGeom>
        </p:spPr>
      </p:pic>
      <p:cxnSp>
        <p:nvCxnSpPr>
          <p:cNvPr id="34" name="Straight Arrow Connector 33"/>
          <p:cNvCxnSpPr/>
          <p:nvPr/>
        </p:nvCxnSpPr>
        <p:spPr>
          <a:xfrm>
            <a:off x="3036976" y="1822861"/>
            <a:ext cx="3839280" cy="68397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633" y="2461321"/>
            <a:ext cx="2016535" cy="1510455"/>
          </a:xfrm>
          <a:prstGeom prst="rect">
            <a:avLst/>
          </a:prstGeom>
        </p:spPr>
      </p:pic>
      <p:cxnSp>
        <p:nvCxnSpPr>
          <p:cNvPr id="33" name="Straight Arrow Connector 32"/>
          <p:cNvCxnSpPr/>
          <p:nvPr/>
        </p:nvCxnSpPr>
        <p:spPr>
          <a:xfrm>
            <a:off x="2850332" y="2506834"/>
            <a:ext cx="1448370" cy="2178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2103" y="3965638"/>
            <a:ext cx="2349989" cy="1256679"/>
          </a:xfrm>
          <a:prstGeom prst="rect">
            <a:avLst/>
          </a:prstGeom>
        </p:spPr>
      </p:pic>
      <p:cxnSp>
        <p:nvCxnSpPr>
          <p:cNvPr id="36" name="Straight Arrow Connector 35"/>
          <p:cNvCxnSpPr/>
          <p:nvPr/>
        </p:nvCxnSpPr>
        <p:spPr>
          <a:xfrm>
            <a:off x="2819136" y="3298014"/>
            <a:ext cx="4129128" cy="8088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7633" y="4209822"/>
            <a:ext cx="2181105" cy="1451426"/>
          </a:xfrm>
          <a:prstGeom prst="rect">
            <a:avLst/>
          </a:prstGeom>
        </p:spPr>
      </p:pic>
      <p:cxnSp>
        <p:nvCxnSpPr>
          <p:cNvPr id="39" name="Straight Arrow Connector 38"/>
          <p:cNvCxnSpPr/>
          <p:nvPr/>
        </p:nvCxnSpPr>
        <p:spPr>
          <a:xfrm>
            <a:off x="2845103" y="4009359"/>
            <a:ext cx="1432680" cy="53536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2173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LU" sz="2400" dirty="0"/>
              <a:t>4 Bâtiments Voyageurs déjà </a:t>
            </a:r>
            <a:r>
              <a:rPr lang="fr-LU" sz="2400" dirty="0" smtClean="0"/>
              <a:t>protégés </a:t>
            </a:r>
            <a:r>
              <a:rPr lang="fr-LU" sz="2400" dirty="0"/>
              <a:t>par l’Etat</a:t>
            </a:r>
          </a:p>
        </p:txBody>
      </p:sp>
      <p:sp>
        <p:nvSpPr>
          <p:cNvPr id="4" name="Espace réservé du numéro de diapositive 3"/>
          <p:cNvSpPr>
            <a:spLocks noGrp="1"/>
          </p:cNvSpPr>
          <p:nvPr>
            <p:ph type="sldNum" sz="quarter" idx="12"/>
          </p:nvPr>
        </p:nvSpPr>
        <p:spPr/>
        <p:txBody>
          <a:bodyPr/>
          <a:lstStyle/>
          <a:p>
            <a:pPr>
              <a:defRPr/>
            </a:pPr>
            <a:fld id="{8D9675EF-14CD-4ED8-B4FA-515528AC52E1}" type="slidenum">
              <a:rPr lang="fr-CH" smtClean="0"/>
              <a:pPr>
                <a:defRPr/>
              </a:pPr>
              <a:t>4</a:t>
            </a:fld>
            <a:endParaRPr lang="fr-CH" dirty="0"/>
          </a:p>
        </p:txBody>
      </p:sp>
      <p:graphicFrame>
        <p:nvGraphicFramePr>
          <p:cNvPr id="3" name="Tableau 2"/>
          <p:cNvGraphicFramePr>
            <a:graphicFrameLocks noGrp="1"/>
          </p:cNvGraphicFramePr>
          <p:nvPr>
            <p:extLst/>
          </p:nvPr>
        </p:nvGraphicFramePr>
        <p:xfrm>
          <a:off x="-684584" y="1484784"/>
          <a:ext cx="45720" cy="3383280"/>
        </p:xfrm>
        <a:graphic>
          <a:graphicData uri="http://schemas.openxmlformats.org/drawingml/2006/table">
            <a:tbl>
              <a:tblPr>
                <a:tableStyleId>{5C22544A-7EE6-4342-B048-85BDC9FD1C3A}</a:tableStyleId>
              </a:tblPr>
              <a:tblGrid>
                <a:gridCol w="45720">
                  <a:extLst>
                    <a:ext uri="{9D8B030D-6E8A-4147-A177-3AD203B41FA5}">
                      <a16:colId xmlns:a16="http://schemas.microsoft.com/office/drawing/2014/main" val="3880629532"/>
                    </a:ext>
                  </a:extLst>
                </a:gridCol>
              </a:tblGrid>
              <a:tr h="126014">
                <a:tc>
                  <a:txBody>
                    <a:bodyPr/>
                    <a:lstStyle/>
                    <a:p>
                      <a:endParaRPr lang="en-US"/>
                    </a:p>
                  </a:txBody>
                  <a:tcPr marL="7620" marR="7620" marT="7620" marB="0" anchor="ctr"/>
                </a:tc>
                <a:extLst>
                  <a:ext uri="{0D108BD9-81ED-4DB2-BD59-A6C34878D82A}">
                    <a16:rowId xmlns:a16="http://schemas.microsoft.com/office/drawing/2014/main" val="2683956637"/>
                  </a:ext>
                </a:extLst>
              </a:tr>
              <a:tr h="126014">
                <a:tc>
                  <a:txBody>
                    <a:bodyPr/>
                    <a:lstStyle/>
                    <a:p>
                      <a:endParaRPr lang="en-US"/>
                    </a:p>
                  </a:txBody>
                  <a:tcPr marL="7620" marR="7620" marT="7620" marB="0" anchor="ctr"/>
                </a:tc>
                <a:extLst>
                  <a:ext uri="{0D108BD9-81ED-4DB2-BD59-A6C34878D82A}">
                    <a16:rowId xmlns:a16="http://schemas.microsoft.com/office/drawing/2014/main" val="1737087225"/>
                  </a:ext>
                </a:extLst>
              </a:tr>
              <a:tr h="126014">
                <a:tc>
                  <a:txBody>
                    <a:bodyPr/>
                    <a:lstStyle/>
                    <a:p>
                      <a:endParaRPr lang="en-US"/>
                    </a:p>
                  </a:txBody>
                  <a:tcPr marL="7620" marR="7620" marT="7620" marB="0" anchor="ctr"/>
                </a:tc>
                <a:extLst>
                  <a:ext uri="{0D108BD9-81ED-4DB2-BD59-A6C34878D82A}">
                    <a16:rowId xmlns:a16="http://schemas.microsoft.com/office/drawing/2014/main" val="105564376"/>
                  </a:ext>
                </a:extLst>
              </a:tr>
              <a:tr h="126014">
                <a:tc>
                  <a:txBody>
                    <a:bodyPr/>
                    <a:lstStyle/>
                    <a:p>
                      <a:endParaRPr lang="en-US"/>
                    </a:p>
                  </a:txBody>
                  <a:tcPr marL="7620" marR="7620" marT="7620" marB="0" anchor="ctr"/>
                </a:tc>
                <a:extLst>
                  <a:ext uri="{0D108BD9-81ED-4DB2-BD59-A6C34878D82A}">
                    <a16:rowId xmlns:a16="http://schemas.microsoft.com/office/drawing/2014/main" val="1755614090"/>
                  </a:ext>
                </a:extLst>
              </a:tr>
              <a:tr h="126014">
                <a:tc>
                  <a:txBody>
                    <a:bodyPr/>
                    <a:lstStyle/>
                    <a:p>
                      <a:endParaRPr lang="en-US"/>
                    </a:p>
                  </a:txBody>
                  <a:tcPr marL="7620" marR="7620" marT="7620" marB="0" anchor="ctr"/>
                </a:tc>
                <a:extLst>
                  <a:ext uri="{0D108BD9-81ED-4DB2-BD59-A6C34878D82A}">
                    <a16:rowId xmlns:a16="http://schemas.microsoft.com/office/drawing/2014/main" val="190767717"/>
                  </a:ext>
                </a:extLst>
              </a:tr>
              <a:tr h="126014">
                <a:tc>
                  <a:txBody>
                    <a:bodyPr/>
                    <a:lstStyle/>
                    <a:p>
                      <a:endParaRPr lang="en-US"/>
                    </a:p>
                  </a:txBody>
                  <a:tcPr marL="7620" marR="7620" marT="7620" marB="0" anchor="ctr"/>
                </a:tc>
                <a:extLst>
                  <a:ext uri="{0D108BD9-81ED-4DB2-BD59-A6C34878D82A}">
                    <a16:rowId xmlns:a16="http://schemas.microsoft.com/office/drawing/2014/main" val="1986007096"/>
                  </a:ext>
                </a:extLst>
              </a:tr>
              <a:tr h="126014">
                <a:tc>
                  <a:txBody>
                    <a:bodyPr/>
                    <a:lstStyle/>
                    <a:p>
                      <a:endParaRPr lang="en-US" dirty="0"/>
                    </a:p>
                  </a:txBody>
                  <a:tcPr marL="7620" marR="7620" marT="7620" marB="0" anchor="ctr"/>
                </a:tc>
                <a:extLst>
                  <a:ext uri="{0D108BD9-81ED-4DB2-BD59-A6C34878D82A}">
                    <a16:rowId xmlns:a16="http://schemas.microsoft.com/office/drawing/2014/main" val="2996542113"/>
                  </a:ext>
                </a:extLst>
              </a:tr>
              <a:tr h="126014">
                <a:tc>
                  <a:txBody>
                    <a:bodyPr/>
                    <a:lstStyle/>
                    <a:p>
                      <a:endParaRPr lang="en-US" dirty="0"/>
                    </a:p>
                  </a:txBody>
                  <a:tcPr marL="7620" marR="7620" marT="7620" marB="0" anchor="ctr"/>
                </a:tc>
                <a:extLst>
                  <a:ext uri="{0D108BD9-81ED-4DB2-BD59-A6C34878D82A}">
                    <a16:rowId xmlns:a16="http://schemas.microsoft.com/office/drawing/2014/main" val="2855872035"/>
                  </a:ext>
                </a:extLst>
              </a:tr>
              <a:tr h="126014">
                <a:tc>
                  <a:txBody>
                    <a:bodyPr/>
                    <a:lstStyle/>
                    <a:p>
                      <a:endParaRPr lang="en-US"/>
                    </a:p>
                  </a:txBody>
                  <a:tcPr marL="7620" marR="7620" marT="7620" marB="0" anchor="ctr"/>
                </a:tc>
                <a:extLst>
                  <a:ext uri="{0D108BD9-81ED-4DB2-BD59-A6C34878D82A}">
                    <a16:rowId xmlns:a16="http://schemas.microsoft.com/office/drawing/2014/main" val="222106921"/>
                  </a:ext>
                </a:extLst>
              </a:tr>
              <a:tr h="126014">
                <a:tc>
                  <a:txBody>
                    <a:bodyPr/>
                    <a:lstStyle/>
                    <a:p>
                      <a:endParaRPr lang="en-US"/>
                    </a:p>
                  </a:txBody>
                  <a:tcPr marL="7620" marR="7620" marT="7620" marB="0" anchor="ctr"/>
                </a:tc>
                <a:extLst>
                  <a:ext uri="{0D108BD9-81ED-4DB2-BD59-A6C34878D82A}">
                    <a16:rowId xmlns:a16="http://schemas.microsoft.com/office/drawing/2014/main" val="4203832704"/>
                  </a:ext>
                </a:extLst>
              </a:tr>
              <a:tr h="126014">
                <a:tc>
                  <a:txBody>
                    <a:bodyPr/>
                    <a:lstStyle/>
                    <a:p>
                      <a:endParaRPr lang="en-US"/>
                    </a:p>
                  </a:txBody>
                  <a:tcPr marL="7620" marR="7620" marT="7620" marB="0" anchor="ctr"/>
                </a:tc>
                <a:extLst>
                  <a:ext uri="{0D108BD9-81ED-4DB2-BD59-A6C34878D82A}">
                    <a16:rowId xmlns:a16="http://schemas.microsoft.com/office/drawing/2014/main" val="3595535990"/>
                  </a:ext>
                </a:extLst>
              </a:tr>
              <a:tr h="126014">
                <a:tc>
                  <a:txBody>
                    <a:bodyPr/>
                    <a:lstStyle/>
                    <a:p>
                      <a:endParaRPr lang="en-US" dirty="0"/>
                    </a:p>
                  </a:txBody>
                  <a:tcPr marL="7620" marR="7620" marT="7620" marB="0" anchor="ctr"/>
                </a:tc>
                <a:extLst>
                  <a:ext uri="{0D108BD9-81ED-4DB2-BD59-A6C34878D82A}">
                    <a16:rowId xmlns:a16="http://schemas.microsoft.com/office/drawing/2014/main" val="2314207631"/>
                  </a:ext>
                </a:extLst>
              </a:tr>
            </a:tbl>
          </a:graphicData>
        </a:graphic>
      </p:graphicFrame>
      <p:sp>
        <p:nvSpPr>
          <p:cNvPr id="5" name="ZoneTexte 4"/>
          <p:cNvSpPr txBox="1"/>
          <p:nvPr/>
        </p:nvSpPr>
        <p:spPr>
          <a:xfrm>
            <a:off x="323528" y="894202"/>
            <a:ext cx="7704856" cy="584775"/>
          </a:xfrm>
          <a:prstGeom prst="rect">
            <a:avLst/>
          </a:prstGeom>
          <a:noFill/>
        </p:spPr>
        <p:txBody>
          <a:bodyPr wrap="square" rtlCol="0">
            <a:spAutoFit/>
          </a:bodyPr>
          <a:lstStyle/>
          <a:p>
            <a:endParaRPr lang="fr-BE" sz="1600" dirty="0">
              <a:solidFill>
                <a:schemeClr val="tx2"/>
              </a:solidFill>
            </a:endParaRPr>
          </a:p>
          <a:p>
            <a:r>
              <a:rPr lang="fr-BE" sz="1600" dirty="0">
                <a:solidFill>
                  <a:schemeClr val="tx2"/>
                </a:solidFill>
              </a:rPr>
              <a:t>Luxembourg-Gare, </a:t>
            </a:r>
            <a:r>
              <a:rPr lang="fr-BE" sz="1600" dirty="0" err="1">
                <a:solidFill>
                  <a:schemeClr val="tx2"/>
                </a:solidFill>
              </a:rPr>
              <a:t>Noertzange</a:t>
            </a:r>
            <a:r>
              <a:rPr lang="fr-BE" sz="1600" dirty="0">
                <a:solidFill>
                  <a:schemeClr val="tx2"/>
                </a:solidFill>
              </a:rPr>
              <a:t>, Mersch et </a:t>
            </a:r>
            <a:r>
              <a:rPr lang="fr-BE" sz="1600" dirty="0" err="1">
                <a:solidFill>
                  <a:schemeClr val="tx2"/>
                </a:solidFill>
              </a:rPr>
              <a:t>Cruchten</a:t>
            </a:r>
            <a:endParaRPr lang="fr-BE" sz="1600" dirty="0">
              <a:solidFill>
                <a:schemeClr val="tx2"/>
              </a:solidFill>
            </a:endParaRPr>
          </a:p>
        </p:txBody>
      </p:sp>
      <p:pic>
        <p:nvPicPr>
          <p:cNvPr id="18" name="Grafik 4" descr="https://www.lesfrontaliers.lu/wp-content/uploads/2019/12/gare_centrale_luxembourg_ville_batiment-2-scaled-1200x600.jpg">
            <a:extLst>
              <a:ext uri="{FF2B5EF4-FFF2-40B4-BE49-F238E27FC236}">
                <a16:creationId xmlns:a16="http://schemas.microsoft.com/office/drawing/2014/main" id="{8CF836E8-A3AA-4FE2-BD2D-EAD15C2BB1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758" y="1920011"/>
            <a:ext cx="3351718" cy="16758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8497F76-0A18-481E-A104-F976B1581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552" y="1503986"/>
            <a:ext cx="3137828" cy="2091885"/>
          </a:xfrm>
          <a:prstGeom prst="rect">
            <a:avLst/>
          </a:prstGeom>
        </p:spPr>
      </p:pic>
      <p:pic>
        <p:nvPicPr>
          <p:cNvPr id="22" name="Image 2">
            <a:extLst>
              <a:ext uri="{FF2B5EF4-FFF2-40B4-BE49-F238E27FC236}">
                <a16:creationId xmlns:a16="http://schemas.microsoft.com/office/drawing/2014/main" id="{8B104920-F8D2-4C50-BAD0-D2DBDCCB1B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58" y="4036905"/>
            <a:ext cx="3351718" cy="2338382"/>
          </a:xfrm>
          <a:prstGeom prst="rect">
            <a:avLst/>
          </a:prstGeom>
        </p:spPr>
      </p:pic>
      <p:pic>
        <p:nvPicPr>
          <p:cNvPr id="13" name="Picture 12">
            <a:extLst>
              <a:ext uri="{FF2B5EF4-FFF2-40B4-BE49-F238E27FC236}">
                <a16:creationId xmlns:a16="http://schemas.microsoft.com/office/drawing/2014/main" id="{607A982D-9B27-45C1-873A-231CF8BF5E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4843" y="4024698"/>
            <a:ext cx="3534909" cy="2356606"/>
          </a:xfrm>
          <a:prstGeom prst="rect">
            <a:avLst/>
          </a:prstGeom>
        </p:spPr>
      </p:pic>
    </p:spTree>
    <p:extLst>
      <p:ext uri="{BB962C8B-B14F-4D97-AF65-F5344CB8AC3E}">
        <p14:creationId xmlns:p14="http://schemas.microsoft.com/office/powerpoint/2010/main" val="281578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8303-83CB-4706-844B-2DB37D665478}"/>
              </a:ext>
            </a:extLst>
          </p:cNvPr>
          <p:cNvSpPr>
            <a:spLocks noGrp="1"/>
          </p:cNvSpPr>
          <p:nvPr>
            <p:ph type="title"/>
          </p:nvPr>
        </p:nvSpPr>
        <p:spPr>
          <a:xfrm>
            <a:off x="323528" y="332656"/>
            <a:ext cx="6192688" cy="504056"/>
          </a:xfrm>
        </p:spPr>
        <p:txBody>
          <a:bodyPr/>
          <a:lstStyle/>
          <a:p>
            <a:r>
              <a:rPr lang="fr-BE" dirty="0" smtClean="0"/>
              <a:t>Le classement comme Patrimoine national</a:t>
            </a:r>
            <a:endParaRPr lang="fr-BE" dirty="0"/>
          </a:p>
        </p:txBody>
      </p:sp>
      <p:sp>
        <p:nvSpPr>
          <p:cNvPr id="3" name="Content Placeholder 2">
            <a:extLst>
              <a:ext uri="{FF2B5EF4-FFF2-40B4-BE49-F238E27FC236}">
                <a16:creationId xmlns:a16="http://schemas.microsoft.com/office/drawing/2014/main" id="{793FD5CA-07D7-447C-9F12-73001F351AE7}"/>
              </a:ext>
            </a:extLst>
          </p:cNvPr>
          <p:cNvSpPr>
            <a:spLocks noGrp="1"/>
          </p:cNvSpPr>
          <p:nvPr>
            <p:ph idx="1"/>
          </p:nvPr>
        </p:nvSpPr>
        <p:spPr>
          <a:xfrm>
            <a:off x="323528" y="1700808"/>
            <a:ext cx="8229600" cy="4929411"/>
          </a:xfrm>
        </p:spPr>
        <p:txBody>
          <a:bodyPr/>
          <a:lstStyle/>
          <a:p>
            <a:pPr marL="0" indent="0">
              <a:buNone/>
            </a:pPr>
            <a:r>
              <a:rPr lang="fr-BE" sz="2000" b="1" dirty="0" smtClean="0"/>
              <a:t>Deux nouvelles procédures de classement </a:t>
            </a:r>
            <a:r>
              <a:rPr lang="fr-BE" sz="2000" dirty="0" smtClean="0"/>
              <a:t>à mettre en place sous peu par la loi relative au patrimoine culturel :</a:t>
            </a:r>
          </a:p>
          <a:p>
            <a:pPr marL="0" indent="0">
              <a:buNone/>
            </a:pPr>
            <a:endParaRPr lang="fr-BE" sz="2000" dirty="0" smtClean="0"/>
          </a:p>
          <a:p>
            <a:r>
              <a:rPr lang="fr-BE" sz="2000" dirty="0" smtClean="0"/>
              <a:t>Objets dignes de protection nationale de toute une commune, relevés sur l’inventaire du patrimoine architectural à élaborer, à </a:t>
            </a:r>
            <a:r>
              <a:rPr lang="fr-BE" sz="2000" u="sng" dirty="0" smtClean="0"/>
              <a:t>classer commune par commune par règlement grand-ducal,</a:t>
            </a:r>
            <a:r>
              <a:rPr lang="fr-BE" sz="2000" dirty="0" smtClean="0"/>
              <a:t> suite à une enquête publique impliquant la commune et les propriétaires</a:t>
            </a:r>
          </a:p>
          <a:p>
            <a:endParaRPr lang="fr-BE" sz="2000" dirty="0" smtClean="0"/>
          </a:p>
          <a:p>
            <a:r>
              <a:rPr lang="fr-BE" sz="2000" dirty="0" smtClean="0"/>
              <a:t>En tant que mesure transitoire, </a:t>
            </a:r>
            <a:r>
              <a:rPr lang="fr-BE" sz="2000" u="sng" dirty="0" smtClean="0"/>
              <a:t>classement isolé par arrêté du Ministre de la Culture</a:t>
            </a:r>
            <a:r>
              <a:rPr lang="fr-BE" sz="2000" dirty="0" smtClean="0"/>
              <a:t>, suite à la consultation des propriétaires et de la commune concernés. Les effets du classement s’opèrent directement avec la notification par le Ministre de son intention de classer et restent en vigueur pendant 9 mois. Le classement doit intervenir, après consultation, pendant ce délai.    </a:t>
            </a:r>
          </a:p>
          <a:p>
            <a:pPr marL="0" indent="0">
              <a:buNone/>
            </a:pPr>
            <a:endParaRPr lang="fr-BE" sz="2000" dirty="0" smtClean="0"/>
          </a:p>
          <a:p>
            <a:pPr marL="0" indent="0">
              <a:buNone/>
            </a:pPr>
            <a:r>
              <a:rPr lang="fr-BE" sz="2000" dirty="0" smtClean="0"/>
              <a:t> </a:t>
            </a:r>
            <a:endParaRPr lang="fr-BE" sz="2000" dirty="0"/>
          </a:p>
        </p:txBody>
      </p:sp>
      <p:sp>
        <p:nvSpPr>
          <p:cNvPr id="4" name="Slide Number Placeholder 3">
            <a:extLst>
              <a:ext uri="{FF2B5EF4-FFF2-40B4-BE49-F238E27FC236}">
                <a16:creationId xmlns:a16="http://schemas.microsoft.com/office/drawing/2014/main" id="{988A4BE2-610D-4CE8-80E9-AF1B55A50A73}"/>
              </a:ext>
            </a:extLst>
          </p:cNvPr>
          <p:cNvSpPr>
            <a:spLocks noGrp="1"/>
          </p:cNvSpPr>
          <p:nvPr>
            <p:ph type="sldNum" sz="quarter" idx="12"/>
          </p:nvPr>
        </p:nvSpPr>
        <p:spPr/>
        <p:txBody>
          <a:bodyPr/>
          <a:lstStyle/>
          <a:p>
            <a:pPr>
              <a:defRPr/>
            </a:pPr>
            <a:fld id="{8D9675EF-14CD-4ED8-B4FA-515528AC52E1}" type="slidenum">
              <a:rPr lang="fr-CH" smtClean="0"/>
              <a:pPr>
                <a:defRPr/>
              </a:pPr>
              <a:t>5</a:t>
            </a:fld>
            <a:endParaRPr lang="fr-CH" dirty="0"/>
          </a:p>
        </p:txBody>
      </p:sp>
    </p:spTree>
    <p:extLst>
      <p:ext uri="{BB962C8B-B14F-4D97-AF65-F5344CB8AC3E}">
        <p14:creationId xmlns:p14="http://schemas.microsoft.com/office/powerpoint/2010/main" val="13592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LU" sz="2400" dirty="0" smtClean="0"/>
              <a:t>Bâtiments Voyageurs dignes de protection</a:t>
            </a:r>
            <a:endParaRPr lang="fr-LU" sz="2400" dirty="0"/>
          </a:p>
        </p:txBody>
      </p:sp>
      <p:sp>
        <p:nvSpPr>
          <p:cNvPr id="4" name="Espace réservé du numéro de diapositive 3"/>
          <p:cNvSpPr>
            <a:spLocks noGrp="1"/>
          </p:cNvSpPr>
          <p:nvPr>
            <p:ph type="sldNum" sz="quarter" idx="12"/>
          </p:nvPr>
        </p:nvSpPr>
        <p:spPr/>
        <p:txBody>
          <a:bodyPr/>
          <a:lstStyle/>
          <a:p>
            <a:pPr>
              <a:defRPr/>
            </a:pPr>
            <a:fld id="{8D9675EF-14CD-4ED8-B4FA-515528AC52E1}" type="slidenum">
              <a:rPr lang="fr-CH" smtClean="0"/>
              <a:pPr>
                <a:defRPr/>
              </a:pPr>
              <a:t>6</a:t>
            </a:fld>
            <a:endParaRPr lang="fr-CH" dirty="0"/>
          </a:p>
        </p:txBody>
      </p:sp>
      <p:sp>
        <p:nvSpPr>
          <p:cNvPr id="6" name="ZoneTexte 5"/>
          <p:cNvSpPr txBox="1"/>
          <p:nvPr/>
        </p:nvSpPr>
        <p:spPr>
          <a:xfrm>
            <a:off x="-180528" y="5478323"/>
            <a:ext cx="3149600" cy="830997"/>
          </a:xfrm>
          <a:prstGeom prst="rect">
            <a:avLst/>
          </a:prstGeom>
          <a:noFill/>
        </p:spPr>
        <p:txBody>
          <a:bodyPr wrap="square" rtlCol="0">
            <a:spAutoFit/>
          </a:bodyPr>
          <a:lstStyle/>
          <a:p>
            <a:pPr algn="ctr"/>
            <a:r>
              <a:rPr lang="fr-BE" sz="1600" b="1" dirty="0" smtClean="0">
                <a:solidFill>
                  <a:schemeClr val="tx2"/>
                </a:solidFill>
              </a:rPr>
              <a:t>12 Bâtiments Voyageurs </a:t>
            </a:r>
          </a:p>
          <a:p>
            <a:pPr algn="ctr"/>
            <a:r>
              <a:rPr lang="fr-BE" sz="1600" b="1" dirty="0" smtClean="0">
                <a:solidFill>
                  <a:schemeClr val="tx2"/>
                </a:solidFill>
              </a:rPr>
              <a:t>supplémentaires</a:t>
            </a:r>
          </a:p>
          <a:p>
            <a:pPr algn="ctr"/>
            <a:r>
              <a:rPr lang="fr-BE" sz="1600" dirty="0" smtClean="0">
                <a:solidFill>
                  <a:schemeClr val="tx2"/>
                </a:solidFill>
              </a:rPr>
              <a:t>dignes de protection</a:t>
            </a:r>
            <a:endParaRPr lang="fr-BE" sz="1600"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195692909"/>
              </p:ext>
            </p:extLst>
          </p:nvPr>
        </p:nvGraphicFramePr>
        <p:xfrm>
          <a:off x="971600" y="1337332"/>
          <a:ext cx="1299046" cy="3531828"/>
        </p:xfrm>
        <a:graphic>
          <a:graphicData uri="http://schemas.openxmlformats.org/drawingml/2006/table">
            <a:tbl>
              <a:tblPr>
                <a:tableStyleId>{5C22544A-7EE6-4342-B048-85BDC9FD1C3A}</a:tableStyleId>
              </a:tblPr>
              <a:tblGrid>
                <a:gridCol w="1299046">
                  <a:extLst>
                    <a:ext uri="{9D8B030D-6E8A-4147-A177-3AD203B41FA5}">
                      <a16:colId xmlns:a16="http://schemas.microsoft.com/office/drawing/2014/main" val="3880629532"/>
                    </a:ext>
                  </a:extLst>
                </a:gridCol>
              </a:tblGrid>
              <a:tr h="294319">
                <a:tc>
                  <a:txBody>
                    <a:bodyPr/>
                    <a:lstStyle/>
                    <a:p>
                      <a:pPr algn="ctr" fontAlgn="ctr"/>
                      <a:r>
                        <a:rPr lang="en-US" sz="1100" u="none" strike="noStrike" dirty="0" err="1">
                          <a:solidFill>
                            <a:schemeClr val="accent4"/>
                          </a:solidFill>
                          <a:effectLst/>
                        </a:rPr>
                        <a:t>Walferdange</a:t>
                      </a:r>
                      <a:r>
                        <a:rPr lang="en-US" sz="1100" u="none" strike="noStrike" dirty="0">
                          <a:solidFill>
                            <a:schemeClr val="accent4"/>
                          </a:solidFill>
                          <a:effectLst/>
                        </a:rPr>
                        <a:t> </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683956637"/>
                  </a:ext>
                </a:extLst>
              </a:tr>
              <a:tr h="294319">
                <a:tc>
                  <a:txBody>
                    <a:bodyPr/>
                    <a:lstStyle/>
                    <a:p>
                      <a:pPr algn="ctr" fontAlgn="ctr"/>
                      <a:r>
                        <a:rPr lang="en-US" sz="1100" u="none" strike="noStrike" dirty="0" err="1">
                          <a:solidFill>
                            <a:schemeClr val="accent4"/>
                          </a:solidFill>
                          <a:effectLst/>
                        </a:rPr>
                        <a:t>Lorentzweiler</a:t>
                      </a:r>
                      <a:r>
                        <a:rPr lang="en-US" sz="1100" u="none" strike="noStrike" dirty="0">
                          <a:solidFill>
                            <a:schemeClr val="accent4"/>
                          </a:solidFill>
                          <a:effectLst/>
                        </a:rPr>
                        <a:t> </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737087225"/>
                  </a:ext>
                </a:extLst>
              </a:tr>
              <a:tr h="294319">
                <a:tc>
                  <a:txBody>
                    <a:bodyPr/>
                    <a:lstStyle/>
                    <a:p>
                      <a:pPr algn="ctr" fontAlgn="ctr"/>
                      <a:r>
                        <a:rPr lang="en-US" sz="1100" u="none" strike="noStrike" dirty="0" err="1">
                          <a:solidFill>
                            <a:schemeClr val="accent4"/>
                          </a:solidFill>
                          <a:effectLst/>
                        </a:rPr>
                        <a:t>Diekirch</a:t>
                      </a:r>
                      <a:r>
                        <a:rPr lang="en-US" sz="1100" u="none" strike="noStrike" dirty="0">
                          <a:solidFill>
                            <a:schemeClr val="accent4"/>
                          </a:solidFill>
                          <a:effectLst/>
                        </a:rPr>
                        <a:t> </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5564376"/>
                  </a:ext>
                </a:extLst>
              </a:tr>
              <a:tr h="294319">
                <a:tc>
                  <a:txBody>
                    <a:bodyPr/>
                    <a:lstStyle/>
                    <a:p>
                      <a:pPr algn="ctr" fontAlgn="ctr"/>
                      <a:r>
                        <a:rPr lang="en-US" sz="1100" u="none" strike="noStrike" dirty="0" err="1">
                          <a:solidFill>
                            <a:schemeClr val="accent4"/>
                          </a:solidFill>
                          <a:effectLst/>
                        </a:rPr>
                        <a:t>Clervaux</a:t>
                      </a:r>
                      <a:r>
                        <a:rPr lang="en-US" sz="1100" u="none" strike="noStrike" dirty="0">
                          <a:solidFill>
                            <a:schemeClr val="accent4"/>
                          </a:solidFill>
                          <a:effectLst/>
                        </a:rPr>
                        <a:t> </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755614090"/>
                  </a:ext>
                </a:extLst>
              </a:tr>
              <a:tr h="294319">
                <a:tc>
                  <a:txBody>
                    <a:bodyPr/>
                    <a:lstStyle/>
                    <a:p>
                      <a:pPr algn="ctr" fontAlgn="ctr"/>
                      <a:r>
                        <a:rPr lang="en-US" sz="1100" u="none" strike="noStrike" dirty="0" err="1" smtClean="0">
                          <a:solidFill>
                            <a:schemeClr val="accent4"/>
                          </a:solidFill>
                          <a:effectLst/>
                        </a:rPr>
                        <a:t>Roodt</a:t>
                      </a:r>
                      <a:r>
                        <a:rPr lang="en-US" sz="1100" u="none" strike="noStrike" dirty="0" smtClean="0">
                          <a:solidFill>
                            <a:schemeClr val="accent4"/>
                          </a:solidFill>
                          <a:effectLst/>
                        </a:rPr>
                        <a:t>-sur-</a:t>
                      </a:r>
                      <a:r>
                        <a:rPr lang="en-US" sz="1100" u="none" strike="noStrike" dirty="0" err="1" smtClean="0">
                          <a:solidFill>
                            <a:schemeClr val="accent4"/>
                          </a:solidFill>
                          <a:effectLst/>
                        </a:rPr>
                        <a:t>Syre</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0767717"/>
                  </a:ext>
                </a:extLst>
              </a:tr>
              <a:tr h="294319">
                <a:tc>
                  <a:txBody>
                    <a:bodyPr/>
                    <a:lstStyle/>
                    <a:p>
                      <a:pPr algn="ctr" fontAlgn="ctr"/>
                      <a:r>
                        <a:rPr lang="en-US" sz="1100" u="none" strike="noStrike" dirty="0" err="1">
                          <a:solidFill>
                            <a:schemeClr val="accent4"/>
                          </a:solidFill>
                          <a:effectLst/>
                        </a:rPr>
                        <a:t>Wecker</a:t>
                      </a:r>
                      <a:r>
                        <a:rPr lang="en-US" sz="1100" u="none" strike="noStrike" dirty="0">
                          <a:solidFill>
                            <a:schemeClr val="accent4"/>
                          </a:solidFill>
                          <a:effectLst/>
                        </a:rPr>
                        <a:t> </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86007096"/>
                  </a:ext>
                </a:extLst>
              </a:tr>
              <a:tr h="294319">
                <a:tc>
                  <a:txBody>
                    <a:bodyPr/>
                    <a:lstStyle/>
                    <a:p>
                      <a:pPr algn="ctr" fontAlgn="ctr"/>
                      <a:r>
                        <a:rPr lang="en-US" sz="1100" u="none" strike="noStrike" dirty="0" err="1">
                          <a:solidFill>
                            <a:schemeClr val="accent4"/>
                          </a:solidFill>
                          <a:effectLst/>
                        </a:rPr>
                        <a:t>Mamer</a:t>
                      </a:r>
                      <a:r>
                        <a:rPr lang="en-US" sz="1100" u="none" strike="noStrike" dirty="0">
                          <a:solidFill>
                            <a:schemeClr val="accent4"/>
                          </a:solidFill>
                          <a:effectLst/>
                        </a:rPr>
                        <a:t> </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96542113"/>
                  </a:ext>
                </a:extLst>
              </a:tr>
              <a:tr h="294319">
                <a:tc>
                  <a:txBody>
                    <a:bodyPr/>
                    <a:lstStyle/>
                    <a:p>
                      <a:pPr algn="ctr" fontAlgn="ctr"/>
                      <a:r>
                        <a:rPr lang="en-US" sz="1100" u="none" strike="noStrike" dirty="0" err="1">
                          <a:solidFill>
                            <a:schemeClr val="accent4"/>
                          </a:solidFill>
                          <a:effectLst/>
                        </a:rPr>
                        <a:t>Leudelange</a:t>
                      </a:r>
                      <a:r>
                        <a:rPr lang="en-US" sz="1100" u="none" strike="noStrike" dirty="0">
                          <a:solidFill>
                            <a:schemeClr val="accent4"/>
                          </a:solidFill>
                          <a:effectLst/>
                        </a:rPr>
                        <a:t> </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855872035"/>
                  </a:ext>
                </a:extLst>
              </a:tr>
              <a:tr h="294319">
                <a:tc>
                  <a:txBody>
                    <a:bodyPr/>
                    <a:lstStyle/>
                    <a:p>
                      <a:pPr algn="ctr" fontAlgn="ctr"/>
                      <a:r>
                        <a:rPr lang="en-US" sz="1100" u="none" strike="noStrike" dirty="0" err="1">
                          <a:solidFill>
                            <a:schemeClr val="accent4"/>
                          </a:solidFill>
                          <a:effectLst/>
                        </a:rPr>
                        <a:t>Pétange</a:t>
                      </a:r>
                      <a:r>
                        <a:rPr lang="en-US" sz="1100" u="none" strike="noStrike" dirty="0">
                          <a:solidFill>
                            <a:schemeClr val="accent4"/>
                          </a:solidFill>
                          <a:effectLst/>
                        </a:rPr>
                        <a:t> </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2106921"/>
                  </a:ext>
                </a:extLst>
              </a:tr>
              <a:tr h="294319">
                <a:tc>
                  <a:txBody>
                    <a:bodyPr/>
                    <a:lstStyle/>
                    <a:p>
                      <a:pPr algn="ctr" fontAlgn="ctr"/>
                      <a:r>
                        <a:rPr lang="en-US" sz="1100" u="none" strike="noStrike" dirty="0" err="1" smtClean="0">
                          <a:solidFill>
                            <a:schemeClr val="accent4"/>
                          </a:solidFill>
                          <a:effectLst/>
                        </a:rPr>
                        <a:t>Bettembourg</a:t>
                      </a:r>
                      <a:r>
                        <a:rPr lang="en-US" sz="1100" u="none" strike="noStrike" dirty="0" smtClean="0">
                          <a:solidFill>
                            <a:schemeClr val="accent4"/>
                          </a:solidFill>
                          <a:effectLst/>
                        </a:rPr>
                        <a:t> </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03832704"/>
                  </a:ext>
                </a:extLst>
              </a:tr>
              <a:tr h="29431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u="none" strike="noStrike" dirty="0" err="1" smtClean="0">
                          <a:solidFill>
                            <a:schemeClr val="accent4"/>
                          </a:solidFill>
                          <a:effectLst/>
                        </a:rPr>
                        <a:t>Rodange</a:t>
                      </a:r>
                      <a:r>
                        <a:rPr lang="en-US" sz="1100" u="none" strike="noStrike" dirty="0" smtClean="0">
                          <a:solidFill>
                            <a:schemeClr val="accent4"/>
                          </a:solidFill>
                          <a:effectLst/>
                        </a:rPr>
                        <a:t> </a:t>
                      </a:r>
                      <a:endParaRPr lang="en-US" sz="1100" b="1" i="0" u="none" strike="noStrike" dirty="0" smtClean="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595535990"/>
                  </a:ext>
                </a:extLst>
              </a:tr>
              <a:tr h="294319">
                <a:tc>
                  <a:txBody>
                    <a:bodyPr/>
                    <a:lstStyle/>
                    <a:p>
                      <a:pPr algn="ctr" fontAlgn="ctr"/>
                      <a:r>
                        <a:rPr lang="en-US" sz="1100" u="none" strike="noStrike" dirty="0" err="1">
                          <a:solidFill>
                            <a:schemeClr val="accent4"/>
                          </a:solidFill>
                          <a:effectLst/>
                        </a:rPr>
                        <a:t>Tétange</a:t>
                      </a:r>
                      <a:r>
                        <a:rPr lang="en-US" sz="1100" u="none" strike="noStrike" dirty="0">
                          <a:solidFill>
                            <a:schemeClr val="accent4"/>
                          </a:solidFill>
                          <a:effectLst/>
                        </a:rPr>
                        <a:t> </a:t>
                      </a:r>
                      <a:endParaRPr lang="en-US" sz="1100" b="1" i="0" u="none" strike="noStrike" dirty="0">
                        <a:solidFill>
                          <a:schemeClr val="accent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314207631"/>
                  </a:ext>
                </a:extLst>
              </a:tr>
            </a:tbl>
          </a:graphicData>
        </a:graphic>
      </p:graphicFrame>
      <p:sp>
        <p:nvSpPr>
          <p:cNvPr id="5" name="ZoneTexte 4"/>
          <p:cNvSpPr txBox="1"/>
          <p:nvPr/>
        </p:nvSpPr>
        <p:spPr>
          <a:xfrm>
            <a:off x="323528" y="712605"/>
            <a:ext cx="6032205" cy="584775"/>
          </a:xfrm>
          <a:prstGeom prst="rect">
            <a:avLst/>
          </a:prstGeom>
          <a:noFill/>
        </p:spPr>
        <p:txBody>
          <a:bodyPr wrap="square" rtlCol="0">
            <a:spAutoFit/>
          </a:bodyPr>
          <a:lstStyle/>
          <a:p>
            <a:r>
              <a:rPr lang="fr-BE" sz="1600" dirty="0" smtClean="0">
                <a:solidFill>
                  <a:schemeClr val="tx2"/>
                </a:solidFill>
              </a:rPr>
              <a:t>Les BV déjà classés et exploités par les CFL sont : </a:t>
            </a:r>
            <a:br>
              <a:rPr lang="fr-BE" sz="1600" dirty="0" smtClean="0">
                <a:solidFill>
                  <a:schemeClr val="tx2"/>
                </a:solidFill>
              </a:rPr>
            </a:br>
            <a:r>
              <a:rPr lang="fr-BE" sz="1600" dirty="0" smtClean="0">
                <a:solidFill>
                  <a:schemeClr val="tx2"/>
                </a:solidFill>
              </a:rPr>
              <a:t>Bâtiments Voyageurs Luxembourg, Mersch </a:t>
            </a:r>
            <a:r>
              <a:rPr lang="fr-BE" sz="1600" dirty="0">
                <a:solidFill>
                  <a:schemeClr val="tx2"/>
                </a:solidFill>
              </a:rPr>
              <a:t>et </a:t>
            </a:r>
            <a:r>
              <a:rPr lang="fr-BE" sz="1600" dirty="0" err="1">
                <a:solidFill>
                  <a:schemeClr val="tx2"/>
                </a:solidFill>
              </a:rPr>
              <a:t>Cruchten</a:t>
            </a:r>
            <a:endParaRPr lang="fr-BE" sz="1600" dirty="0">
              <a:solidFill>
                <a:schemeClr val="tx2"/>
              </a:solidFill>
            </a:endParaRPr>
          </a:p>
        </p:txBody>
      </p:sp>
      <p:cxnSp>
        <p:nvCxnSpPr>
          <p:cNvPr id="12" name="Connecteur droit avec flèche 11"/>
          <p:cNvCxnSpPr/>
          <p:nvPr/>
        </p:nvCxnSpPr>
        <p:spPr>
          <a:xfrm>
            <a:off x="2123728" y="1844824"/>
            <a:ext cx="410445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29"/>
          <p:cNvCxnSpPr/>
          <p:nvPr/>
        </p:nvCxnSpPr>
        <p:spPr>
          <a:xfrm>
            <a:off x="2123728" y="2708920"/>
            <a:ext cx="196424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p:cNvCxnSpPr/>
          <p:nvPr/>
        </p:nvCxnSpPr>
        <p:spPr>
          <a:xfrm>
            <a:off x="2128915" y="3850605"/>
            <a:ext cx="425872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7" name="Groupe 6"/>
          <p:cNvGrpSpPr/>
          <p:nvPr/>
        </p:nvGrpSpPr>
        <p:grpSpPr>
          <a:xfrm>
            <a:off x="4402626" y="1297380"/>
            <a:ext cx="3947575" cy="3787804"/>
            <a:chOff x="4488117" y="1026179"/>
            <a:chExt cx="3947575" cy="3787804"/>
          </a:xfrm>
        </p:grpSpPr>
        <p:pic>
          <p:nvPicPr>
            <p:cNvPr id="19" name="Grafik 48" descr="https://rail.lu/im/x3/IMG_50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026179"/>
              <a:ext cx="1775460" cy="1140083"/>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50" descr="Image illustrative de l’article Gare de Rood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020" y="1859667"/>
              <a:ext cx="1921204" cy="1137285"/>
            </a:xfrm>
            <a:prstGeom prst="rect">
              <a:avLst/>
            </a:prstGeom>
            <a:noFill/>
            <a:extLst>
              <a:ext uri="{909E8E84-426E-40DD-AFC4-6F175D3DCCD1}">
                <a14:hiddenFill xmlns:a14="http://schemas.microsoft.com/office/drawing/2010/main">
                  <a:solidFill>
                    <a:srgbClr val="FFFFFF"/>
                  </a:solidFill>
                </a14:hiddenFill>
              </a:ext>
            </a:extLst>
          </p:spPr>
        </p:pic>
        <p:pic>
          <p:nvPicPr>
            <p:cNvPr id="40" name="Grafik 23" descr="banner-resiz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865"/>
            <a:stretch/>
          </p:blipFill>
          <p:spPr bwMode="auto">
            <a:xfrm>
              <a:off x="4488117" y="3749113"/>
              <a:ext cx="1985009" cy="106487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1" name="Connecteur droit avec flèche 40"/>
          <p:cNvCxnSpPr/>
          <p:nvPr/>
        </p:nvCxnSpPr>
        <p:spPr>
          <a:xfrm>
            <a:off x="1979712" y="4437112"/>
            <a:ext cx="207635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Flèche droite 14"/>
          <p:cNvSpPr/>
          <p:nvPr/>
        </p:nvSpPr>
        <p:spPr>
          <a:xfrm>
            <a:off x="2771800" y="5733079"/>
            <a:ext cx="720080" cy="3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ZoneTexte 15"/>
          <p:cNvSpPr txBox="1"/>
          <p:nvPr/>
        </p:nvSpPr>
        <p:spPr>
          <a:xfrm>
            <a:off x="3586087" y="5437673"/>
            <a:ext cx="5055371" cy="1015663"/>
          </a:xfrm>
          <a:prstGeom prst="rect">
            <a:avLst/>
          </a:prstGeom>
          <a:noFill/>
        </p:spPr>
        <p:txBody>
          <a:bodyPr wrap="square" rtlCol="0">
            <a:spAutoFit/>
          </a:bodyPr>
          <a:lstStyle/>
          <a:p>
            <a:pPr algn="just"/>
            <a:r>
              <a:rPr lang="fr-BE" sz="1200" dirty="0" smtClean="0">
                <a:solidFill>
                  <a:schemeClr val="tx2"/>
                </a:solidFill>
              </a:rPr>
              <a:t>Les CFL continuent à travailler sur de futurs projets de mise en conformité de gares et points d’arrêt en y intégrant le restant des Bâtiments Voyageurs existants (20) dans la mesure où le développement du réseau ferré n’est pas entravé : Etudes à finaliser en consultation avec </a:t>
            </a:r>
            <a:r>
              <a:rPr lang="fr-BE" sz="1200" smtClean="0">
                <a:solidFill>
                  <a:schemeClr val="tx2"/>
                </a:solidFill>
              </a:rPr>
              <a:t>le </a:t>
            </a:r>
            <a:r>
              <a:rPr lang="fr-BE" sz="1200" smtClean="0">
                <a:solidFill>
                  <a:schemeClr val="tx2"/>
                </a:solidFill>
              </a:rPr>
              <a:t>SSMN.</a:t>
            </a:r>
            <a:endParaRPr lang="fr-BE" sz="1200" dirty="0" smtClean="0">
              <a:solidFill>
                <a:schemeClr val="tx2"/>
              </a:solidFill>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14181"/>
          <a:stretch/>
        </p:blipFill>
        <p:spPr>
          <a:xfrm>
            <a:off x="6554242" y="3268153"/>
            <a:ext cx="1816457" cy="1411080"/>
          </a:xfrm>
          <a:prstGeom prst="rect">
            <a:avLst/>
          </a:prstGeom>
        </p:spPr>
      </p:pic>
    </p:spTree>
    <p:extLst>
      <p:ext uri="{BB962C8B-B14F-4D97-AF65-F5344CB8AC3E}">
        <p14:creationId xmlns:p14="http://schemas.microsoft.com/office/powerpoint/2010/main" val="4094378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740" y="319540"/>
            <a:ext cx="6192688" cy="504056"/>
          </a:xfrm>
        </p:spPr>
        <p:txBody>
          <a:bodyPr/>
          <a:lstStyle/>
          <a:p>
            <a:r>
              <a:rPr lang="fr-LU" sz="2400" dirty="0" smtClean="0"/>
              <a:t>20 </a:t>
            </a:r>
            <a:r>
              <a:rPr lang="fr-LU" sz="2400" dirty="0"/>
              <a:t>Bâtiments Voyageurs dignes de protection</a:t>
            </a:r>
            <a:br>
              <a:rPr lang="fr-LU" sz="2400" dirty="0"/>
            </a:br>
            <a:r>
              <a:rPr lang="fr-LU" sz="2400" dirty="0"/>
              <a:t>dont la sauvegarde est à l’étude </a:t>
            </a:r>
            <a:endParaRPr lang="fr-LU" sz="2400" i="1" dirty="0"/>
          </a:p>
        </p:txBody>
      </p:sp>
      <p:sp>
        <p:nvSpPr>
          <p:cNvPr id="4" name="Espace réservé du numéro de diapositive 3"/>
          <p:cNvSpPr>
            <a:spLocks noGrp="1"/>
          </p:cNvSpPr>
          <p:nvPr>
            <p:ph type="sldNum" sz="quarter" idx="12"/>
          </p:nvPr>
        </p:nvSpPr>
        <p:spPr/>
        <p:txBody>
          <a:bodyPr/>
          <a:lstStyle/>
          <a:p>
            <a:pPr>
              <a:defRPr/>
            </a:pPr>
            <a:fld id="{8D9675EF-14CD-4ED8-B4FA-515528AC52E1}" type="slidenum">
              <a:rPr lang="fr-CH" smtClean="0"/>
              <a:pPr>
                <a:defRPr/>
              </a:pPr>
              <a:t>7</a:t>
            </a:fld>
            <a:endParaRPr lang="fr-CH" dirty="0"/>
          </a:p>
        </p:txBody>
      </p:sp>
      <p:graphicFrame>
        <p:nvGraphicFramePr>
          <p:cNvPr id="3" name="Tableau 2"/>
          <p:cNvGraphicFramePr>
            <a:graphicFrameLocks noGrp="1"/>
          </p:cNvGraphicFramePr>
          <p:nvPr>
            <p:extLst/>
          </p:nvPr>
        </p:nvGraphicFramePr>
        <p:xfrm>
          <a:off x="-900608" y="1340768"/>
          <a:ext cx="45720" cy="3383280"/>
        </p:xfrm>
        <a:graphic>
          <a:graphicData uri="http://schemas.openxmlformats.org/drawingml/2006/table">
            <a:tbl>
              <a:tblPr>
                <a:tableStyleId>{5C22544A-7EE6-4342-B048-85BDC9FD1C3A}</a:tableStyleId>
              </a:tblPr>
              <a:tblGrid>
                <a:gridCol w="45720">
                  <a:extLst>
                    <a:ext uri="{9D8B030D-6E8A-4147-A177-3AD203B41FA5}">
                      <a16:colId xmlns:a16="http://schemas.microsoft.com/office/drawing/2014/main" val="3880629532"/>
                    </a:ext>
                  </a:extLst>
                </a:gridCol>
              </a:tblGrid>
              <a:tr h="138015">
                <a:tc>
                  <a:txBody>
                    <a:bodyPr/>
                    <a:lstStyle/>
                    <a:p>
                      <a:endParaRPr lang="en-US"/>
                    </a:p>
                  </a:txBody>
                  <a:tcPr marL="7620" marR="7620" marT="7620" marB="0" anchor="ctr"/>
                </a:tc>
                <a:extLst>
                  <a:ext uri="{0D108BD9-81ED-4DB2-BD59-A6C34878D82A}">
                    <a16:rowId xmlns:a16="http://schemas.microsoft.com/office/drawing/2014/main" val="2683956637"/>
                  </a:ext>
                </a:extLst>
              </a:tr>
              <a:tr h="138015">
                <a:tc>
                  <a:txBody>
                    <a:bodyPr/>
                    <a:lstStyle/>
                    <a:p>
                      <a:endParaRPr lang="en-US"/>
                    </a:p>
                  </a:txBody>
                  <a:tcPr marL="7620" marR="7620" marT="7620" marB="0" anchor="ctr"/>
                </a:tc>
                <a:extLst>
                  <a:ext uri="{0D108BD9-81ED-4DB2-BD59-A6C34878D82A}">
                    <a16:rowId xmlns:a16="http://schemas.microsoft.com/office/drawing/2014/main" val="1737087225"/>
                  </a:ext>
                </a:extLst>
              </a:tr>
              <a:tr h="138015">
                <a:tc>
                  <a:txBody>
                    <a:bodyPr/>
                    <a:lstStyle/>
                    <a:p>
                      <a:endParaRPr lang="en-US"/>
                    </a:p>
                  </a:txBody>
                  <a:tcPr marL="7620" marR="7620" marT="7620" marB="0" anchor="ctr"/>
                </a:tc>
                <a:extLst>
                  <a:ext uri="{0D108BD9-81ED-4DB2-BD59-A6C34878D82A}">
                    <a16:rowId xmlns:a16="http://schemas.microsoft.com/office/drawing/2014/main" val="105564376"/>
                  </a:ext>
                </a:extLst>
              </a:tr>
              <a:tr h="138015">
                <a:tc>
                  <a:txBody>
                    <a:bodyPr/>
                    <a:lstStyle/>
                    <a:p>
                      <a:endParaRPr lang="en-US"/>
                    </a:p>
                  </a:txBody>
                  <a:tcPr marL="7620" marR="7620" marT="7620" marB="0" anchor="ctr"/>
                </a:tc>
                <a:extLst>
                  <a:ext uri="{0D108BD9-81ED-4DB2-BD59-A6C34878D82A}">
                    <a16:rowId xmlns:a16="http://schemas.microsoft.com/office/drawing/2014/main" val="1755614090"/>
                  </a:ext>
                </a:extLst>
              </a:tr>
              <a:tr h="138015">
                <a:tc>
                  <a:txBody>
                    <a:bodyPr/>
                    <a:lstStyle/>
                    <a:p>
                      <a:endParaRPr lang="en-US"/>
                    </a:p>
                  </a:txBody>
                  <a:tcPr marL="7620" marR="7620" marT="7620" marB="0" anchor="ctr"/>
                </a:tc>
                <a:extLst>
                  <a:ext uri="{0D108BD9-81ED-4DB2-BD59-A6C34878D82A}">
                    <a16:rowId xmlns:a16="http://schemas.microsoft.com/office/drawing/2014/main" val="190767717"/>
                  </a:ext>
                </a:extLst>
              </a:tr>
              <a:tr h="138015">
                <a:tc>
                  <a:txBody>
                    <a:bodyPr/>
                    <a:lstStyle/>
                    <a:p>
                      <a:endParaRPr lang="en-US"/>
                    </a:p>
                  </a:txBody>
                  <a:tcPr marL="7620" marR="7620" marT="7620" marB="0" anchor="ctr"/>
                </a:tc>
                <a:extLst>
                  <a:ext uri="{0D108BD9-81ED-4DB2-BD59-A6C34878D82A}">
                    <a16:rowId xmlns:a16="http://schemas.microsoft.com/office/drawing/2014/main" val="1986007096"/>
                  </a:ext>
                </a:extLst>
              </a:tr>
              <a:tr h="138015">
                <a:tc>
                  <a:txBody>
                    <a:bodyPr/>
                    <a:lstStyle/>
                    <a:p>
                      <a:endParaRPr lang="en-US"/>
                    </a:p>
                  </a:txBody>
                  <a:tcPr marL="7620" marR="7620" marT="7620" marB="0" anchor="ctr"/>
                </a:tc>
                <a:extLst>
                  <a:ext uri="{0D108BD9-81ED-4DB2-BD59-A6C34878D82A}">
                    <a16:rowId xmlns:a16="http://schemas.microsoft.com/office/drawing/2014/main" val="2996542113"/>
                  </a:ext>
                </a:extLst>
              </a:tr>
              <a:tr h="138015">
                <a:tc>
                  <a:txBody>
                    <a:bodyPr/>
                    <a:lstStyle/>
                    <a:p>
                      <a:endParaRPr lang="en-US"/>
                    </a:p>
                  </a:txBody>
                  <a:tcPr marL="7620" marR="7620" marT="7620" marB="0" anchor="ctr"/>
                </a:tc>
                <a:extLst>
                  <a:ext uri="{0D108BD9-81ED-4DB2-BD59-A6C34878D82A}">
                    <a16:rowId xmlns:a16="http://schemas.microsoft.com/office/drawing/2014/main" val="2855872035"/>
                  </a:ext>
                </a:extLst>
              </a:tr>
              <a:tr h="138015">
                <a:tc>
                  <a:txBody>
                    <a:bodyPr/>
                    <a:lstStyle/>
                    <a:p>
                      <a:endParaRPr lang="en-US"/>
                    </a:p>
                  </a:txBody>
                  <a:tcPr marL="7620" marR="7620" marT="7620" marB="0" anchor="ctr"/>
                </a:tc>
                <a:extLst>
                  <a:ext uri="{0D108BD9-81ED-4DB2-BD59-A6C34878D82A}">
                    <a16:rowId xmlns:a16="http://schemas.microsoft.com/office/drawing/2014/main" val="222106921"/>
                  </a:ext>
                </a:extLst>
              </a:tr>
              <a:tr h="138015">
                <a:tc>
                  <a:txBody>
                    <a:bodyPr/>
                    <a:lstStyle/>
                    <a:p>
                      <a:endParaRPr lang="en-US"/>
                    </a:p>
                  </a:txBody>
                  <a:tcPr marL="7620" marR="7620" marT="7620" marB="0" anchor="ctr"/>
                </a:tc>
                <a:extLst>
                  <a:ext uri="{0D108BD9-81ED-4DB2-BD59-A6C34878D82A}">
                    <a16:rowId xmlns:a16="http://schemas.microsoft.com/office/drawing/2014/main" val="4203832704"/>
                  </a:ext>
                </a:extLst>
              </a:tr>
              <a:tr h="138015">
                <a:tc>
                  <a:txBody>
                    <a:bodyPr/>
                    <a:lstStyle/>
                    <a:p>
                      <a:endParaRPr lang="en-US"/>
                    </a:p>
                  </a:txBody>
                  <a:tcPr marL="7620" marR="7620" marT="7620" marB="0" anchor="ctr"/>
                </a:tc>
                <a:extLst>
                  <a:ext uri="{0D108BD9-81ED-4DB2-BD59-A6C34878D82A}">
                    <a16:rowId xmlns:a16="http://schemas.microsoft.com/office/drawing/2014/main" val="3595535990"/>
                  </a:ext>
                </a:extLst>
              </a:tr>
              <a:tr h="138015">
                <a:tc>
                  <a:txBody>
                    <a:bodyPr/>
                    <a:lstStyle/>
                    <a:p>
                      <a:endParaRPr lang="en-US" dirty="0"/>
                    </a:p>
                  </a:txBody>
                  <a:tcPr marL="7620" marR="7620" marT="7620" marB="0" anchor="ctr"/>
                </a:tc>
                <a:extLst>
                  <a:ext uri="{0D108BD9-81ED-4DB2-BD59-A6C34878D82A}">
                    <a16:rowId xmlns:a16="http://schemas.microsoft.com/office/drawing/2014/main" val="2314207631"/>
                  </a:ext>
                </a:extLst>
              </a:tr>
            </a:tbl>
          </a:graphicData>
        </a:graphic>
      </p:graphicFrame>
      <p:sp>
        <p:nvSpPr>
          <p:cNvPr id="16" name="ZoneTexte 15"/>
          <p:cNvSpPr txBox="1"/>
          <p:nvPr/>
        </p:nvSpPr>
        <p:spPr>
          <a:xfrm>
            <a:off x="461491" y="5486874"/>
            <a:ext cx="7868667" cy="1015663"/>
          </a:xfrm>
          <a:prstGeom prst="rect">
            <a:avLst/>
          </a:prstGeom>
          <a:noFill/>
        </p:spPr>
        <p:txBody>
          <a:bodyPr wrap="square" rtlCol="0">
            <a:spAutoFit/>
          </a:bodyPr>
          <a:lstStyle/>
          <a:p>
            <a:pPr algn="just"/>
            <a:r>
              <a:rPr lang="fr-BE" sz="1200" dirty="0">
                <a:solidFill>
                  <a:schemeClr val="tx2"/>
                </a:solidFill>
              </a:rPr>
              <a:t>Les CFL sont en phase d’élaborer des projets de mise en conformité de gares et points </a:t>
            </a:r>
            <a:r>
              <a:rPr lang="fr-BE" sz="1200" dirty="0" smtClean="0">
                <a:solidFill>
                  <a:schemeClr val="tx2"/>
                </a:solidFill>
              </a:rPr>
              <a:t>d’arrêt </a:t>
            </a:r>
            <a:r>
              <a:rPr lang="fr-BE" sz="1200" dirty="0">
                <a:solidFill>
                  <a:schemeClr val="tx2"/>
                </a:solidFill>
              </a:rPr>
              <a:t>en y intégrant l’éventualité d’une sauvegarde de ces </a:t>
            </a:r>
            <a:r>
              <a:rPr lang="fr-BE" sz="1200" dirty="0" smtClean="0">
                <a:solidFill>
                  <a:schemeClr val="tx2"/>
                </a:solidFill>
              </a:rPr>
              <a:t>20 </a:t>
            </a:r>
            <a:r>
              <a:rPr lang="fr-BE" sz="1200" dirty="0">
                <a:solidFill>
                  <a:schemeClr val="tx2"/>
                </a:solidFill>
              </a:rPr>
              <a:t>Bâtiments Voyageurs, cela dans la mesure où le développement futur du réseau ferré n’est pas entravé et où des contraintes techniques et de sécurité le permettent.</a:t>
            </a:r>
          </a:p>
          <a:p>
            <a:pPr algn="just"/>
            <a:endParaRPr lang="fr-BE" sz="1200" dirty="0">
              <a:solidFill>
                <a:schemeClr val="tx2"/>
              </a:solidFill>
            </a:endParaRPr>
          </a:p>
          <a:p>
            <a:pPr algn="just"/>
            <a:r>
              <a:rPr lang="fr-BE" sz="1200" dirty="0">
                <a:solidFill>
                  <a:schemeClr val="tx2"/>
                </a:solidFill>
              </a:rPr>
              <a:t>Ces études sont réalisées en collaboration avec le Service des sites et monuments nationaux (SSMN).</a:t>
            </a:r>
          </a:p>
        </p:txBody>
      </p:sp>
      <p:pic>
        <p:nvPicPr>
          <p:cNvPr id="6" name="Picture 5">
            <a:extLst>
              <a:ext uri="{FF2B5EF4-FFF2-40B4-BE49-F238E27FC236}">
                <a16:creationId xmlns:a16="http://schemas.microsoft.com/office/drawing/2014/main" id="{3C396E2C-6C0D-47CF-B423-A081F29DC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616" y="1263076"/>
            <a:ext cx="2664296" cy="1776197"/>
          </a:xfrm>
          <a:prstGeom prst="rect">
            <a:avLst/>
          </a:prstGeom>
        </p:spPr>
      </p:pic>
      <p:pic>
        <p:nvPicPr>
          <p:cNvPr id="10" name="Picture 9">
            <a:extLst>
              <a:ext uri="{FF2B5EF4-FFF2-40B4-BE49-F238E27FC236}">
                <a16:creationId xmlns:a16="http://schemas.microsoft.com/office/drawing/2014/main" id="{EB9C218C-674D-4086-A4F9-BE91FF783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4790" y="1237881"/>
            <a:ext cx="2664296" cy="1776197"/>
          </a:xfrm>
          <a:prstGeom prst="rect">
            <a:avLst/>
          </a:prstGeom>
        </p:spPr>
      </p:pic>
      <p:pic>
        <p:nvPicPr>
          <p:cNvPr id="13" name="Picture 12">
            <a:extLst>
              <a:ext uri="{FF2B5EF4-FFF2-40B4-BE49-F238E27FC236}">
                <a16:creationId xmlns:a16="http://schemas.microsoft.com/office/drawing/2014/main" id="{AD601A8E-CA42-4FD7-A30F-01C800B2FA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8141" y="3357344"/>
            <a:ext cx="2664296" cy="1776197"/>
          </a:xfrm>
          <a:prstGeom prst="rect">
            <a:avLst/>
          </a:prstGeom>
        </p:spPr>
      </p:pic>
      <p:pic>
        <p:nvPicPr>
          <p:cNvPr id="15" name="Picture 14">
            <a:extLst>
              <a:ext uri="{FF2B5EF4-FFF2-40B4-BE49-F238E27FC236}">
                <a16:creationId xmlns:a16="http://schemas.microsoft.com/office/drawing/2014/main" id="{50BE634A-3E0E-41D1-9C51-E0AB3084C2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1218" y="3424543"/>
            <a:ext cx="2629428" cy="1752952"/>
          </a:xfrm>
          <a:prstGeom prst="rect">
            <a:avLst/>
          </a:prstGeom>
        </p:spPr>
      </p:pic>
      <p:sp>
        <p:nvSpPr>
          <p:cNvPr id="17" name="Rectangle 16">
            <a:extLst>
              <a:ext uri="{FF2B5EF4-FFF2-40B4-BE49-F238E27FC236}">
                <a16:creationId xmlns:a16="http://schemas.microsoft.com/office/drawing/2014/main" id="{09613E2F-8B83-4A74-BB20-132AF7BD67C9}"/>
              </a:ext>
            </a:extLst>
          </p:cNvPr>
          <p:cNvSpPr/>
          <p:nvPr/>
        </p:nvSpPr>
        <p:spPr>
          <a:xfrm>
            <a:off x="314108" y="1263076"/>
            <a:ext cx="2332630" cy="738664"/>
          </a:xfrm>
          <a:prstGeom prst="rect">
            <a:avLst/>
          </a:prstGeom>
        </p:spPr>
        <p:txBody>
          <a:bodyPr wrap="square">
            <a:spAutoFit/>
          </a:bodyPr>
          <a:lstStyle/>
          <a:p>
            <a:r>
              <a:rPr lang="fr-BE" sz="1400" dirty="0">
                <a:solidFill>
                  <a:schemeClr val="tx2"/>
                </a:solidFill>
              </a:rPr>
              <a:t>dont Colmar-Berg, </a:t>
            </a:r>
            <a:r>
              <a:rPr lang="fr-BE" sz="1400" dirty="0" err="1">
                <a:solidFill>
                  <a:schemeClr val="tx2"/>
                </a:solidFill>
              </a:rPr>
              <a:t>Dommeldange</a:t>
            </a:r>
            <a:r>
              <a:rPr lang="fr-BE" sz="1400" dirty="0">
                <a:solidFill>
                  <a:schemeClr val="tx2"/>
                </a:solidFill>
              </a:rPr>
              <a:t>,</a:t>
            </a:r>
          </a:p>
          <a:p>
            <a:r>
              <a:rPr lang="fr-BE" sz="1400" dirty="0" err="1">
                <a:solidFill>
                  <a:schemeClr val="tx2"/>
                </a:solidFill>
              </a:rPr>
              <a:t>Kautenbach</a:t>
            </a:r>
            <a:r>
              <a:rPr lang="fr-BE" sz="1400" dirty="0">
                <a:solidFill>
                  <a:schemeClr val="tx2"/>
                </a:solidFill>
              </a:rPr>
              <a:t> et Wasserbillig</a:t>
            </a:r>
          </a:p>
        </p:txBody>
      </p:sp>
    </p:spTree>
    <p:extLst>
      <p:ext uri="{BB962C8B-B14F-4D97-AF65-F5344CB8AC3E}">
        <p14:creationId xmlns:p14="http://schemas.microsoft.com/office/powerpoint/2010/main" val="366235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6192688" cy="504056"/>
          </a:xfrm>
        </p:spPr>
        <p:txBody>
          <a:bodyPr/>
          <a:lstStyle/>
          <a:p>
            <a:r>
              <a:rPr lang="fr-BE" sz="2400" dirty="0" smtClean="0"/>
              <a:t>Bâtiments Voyageurs dignes de </a:t>
            </a:r>
            <a:r>
              <a:rPr lang="fr-BE" sz="2400" dirty="0"/>
              <a:t>protection, déjà sauvegardé et assaini</a:t>
            </a:r>
          </a:p>
        </p:txBody>
      </p:sp>
      <p:sp>
        <p:nvSpPr>
          <p:cNvPr id="4" name="Espace réservé du numéro de diapositive 3"/>
          <p:cNvSpPr>
            <a:spLocks noGrp="1"/>
          </p:cNvSpPr>
          <p:nvPr>
            <p:ph type="sldNum" sz="quarter" idx="12"/>
          </p:nvPr>
        </p:nvSpPr>
        <p:spPr/>
        <p:txBody>
          <a:bodyPr/>
          <a:lstStyle/>
          <a:p>
            <a:pPr>
              <a:defRPr/>
            </a:pPr>
            <a:fld id="{8D9675EF-14CD-4ED8-B4FA-515528AC52E1}" type="slidenum">
              <a:rPr lang="fr-CH" smtClean="0"/>
              <a:pPr>
                <a:defRPr/>
              </a:pPr>
              <a:t>8</a:t>
            </a:fld>
            <a:endParaRPr lang="fr-CH" dirty="0"/>
          </a:p>
        </p:txBody>
      </p:sp>
      <p:sp>
        <p:nvSpPr>
          <p:cNvPr id="6" name="ZoneTexte 5"/>
          <p:cNvSpPr txBox="1"/>
          <p:nvPr/>
        </p:nvSpPr>
        <p:spPr>
          <a:xfrm>
            <a:off x="1210762" y="5406315"/>
            <a:ext cx="6601598" cy="830997"/>
          </a:xfrm>
          <a:prstGeom prst="rect">
            <a:avLst/>
          </a:prstGeom>
          <a:noFill/>
        </p:spPr>
        <p:txBody>
          <a:bodyPr wrap="square" rtlCol="0">
            <a:spAutoFit/>
          </a:bodyPr>
          <a:lstStyle/>
          <a:p>
            <a:pPr algn="just"/>
            <a:r>
              <a:rPr lang="fr-BE" sz="1600" b="1" dirty="0" smtClean="0">
                <a:solidFill>
                  <a:schemeClr val="tx2"/>
                </a:solidFill>
                <a:latin typeface="+mn-lt"/>
              </a:rPr>
              <a:t>Gare de WECKER </a:t>
            </a:r>
          </a:p>
          <a:p>
            <a:pPr algn="just"/>
            <a:r>
              <a:rPr lang="fr-BE" sz="1600" dirty="0" smtClean="0">
                <a:solidFill>
                  <a:schemeClr val="tx2"/>
                </a:solidFill>
                <a:latin typeface="+mn-lt"/>
              </a:rPr>
              <a:t>Exemple de Bâtiment Voyageurs digne de protection et qui a fait l’objet d’un projet d’assainissement</a:t>
            </a:r>
            <a:endParaRPr lang="fr-BE" sz="1600" dirty="0">
              <a:solidFill>
                <a:schemeClr val="tx2"/>
              </a:solidFill>
              <a:latin typeface="+mn-lt"/>
            </a:endParaRPr>
          </a:p>
        </p:txBody>
      </p:sp>
      <p:pic>
        <p:nvPicPr>
          <p:cNvPr id="18" name="Image 17"/>
          <p:cNvPicPr/>
          <p:nvPr/>
        </p:nvPicPr>
        <p:blipFill rotWithShape="1">
          <a:blip r:embed="rId3"/>
          <a:srcRect l="8814" t="13290" r="67308" b="44859"/>
          <a:stretch/>
        </p:blipFill>
        <p:spPr bwMode="auto">
          <a:xfrm>
            <a:off x="1210762" y="1484784"/>
            <a:ext cx="6601598" cy="34544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5868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Gare de </a:t>
            </a:r>
            <a:r>
              <a:rPr lang="en-US" dirty="0" err="1"/>
              <a:t>Walferdange</a:t>
            </a:r>
            <a:r>
              <a:rPr lang="en-US" dirty="0"/>
              <a:t> à classer</a:t>
            </a:r>
          </a:p>
        </p:txBody>
      </p:sp>
      <p:sp>
        <p:nvSpPr>
          <p:cNvPr id="4" name="Slide Number Placeholder 3"/>
          <p:cNvSpPr>
            <a:spLocks noGrp="1"/>
          </p:cNvSpPr>
          <p:nvPr>
            <p:ph type="sldNum" sz="quarter" idx="12"/>
          </p:nvPr>
        </p:nvSpPr>
        <p:spPr/>
        <p:txBody>
          <a:bodyPr/>
          <a:lstStyle/>
          <a:p>
            <a:pPr>
              <a:defRPr/>
            </a:pPr>
            <a:fld id="{8D9675EF-14CD-4ED8-B4FA-515528AC52E1}" type="slidenum">
              <a:rPr lang="fr-CH" smtClean="0"/>
              <a:pPr>
                <a:defRPr/>
              </a:pPr>
              <a:t>9</a:t>
            </a:fld>
            <a:endParaRPr lang="fr-CH"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3501"/>
          <a:stretch/>
        </p:blipFill>
        <p:spPr>
          <a:xfrm>
            <a:off x="251519" y="860715"/>
            <a:ext cx="5111531" cy="3288365"/>
          </a:xfrm>
          <a:prstGeom prst="rect">
            <a:avLst/>
          </a:prstGeom>
        </p:spPr>
      </p:pic>
      <p:sp>
        <p:nvSpPr>
          <p:cNvPr id="7" name="ZoneTexte 15"/>
          <p:cNvSpPr txBox="1"/>
          <p:nvPr/>
        </p:nvSpPr>
        <p:spPr>
          <a:xfrm>
            <a:off x="157053" y="4268402"/>
            <a:ext cx="5268535" cy="2123658"/>
          </a:xfrm>
          <a:prstGeom prst="rect">
            <a:avLst/>
          </a:prstGeom>
          <a:noFill/>
        </p:spPr>
        <p:txBody>
          <a:bodyPr wrap="square" rtlCol="0">
            <a:spAutoFit/>
          </a:bodyPr>
          <a:lstStyle/>
          <a:p>
            <a:pPr algn="just"/>
            <a:r>
              <a:rPr lang="fr-BE" sz="1200" dirty="0">
                <a:solidFill>
                  <a:schemeClr val="tx2"/>
                </a:solidFill>
              </a:rPr>
              <a:t>Le bâtiment voyageur de la gare de </a:t>
            </a:r>
            <a:r>
              <a:rPr lang="fr-BE" sz="1200" dirty="0" err="1">
                <a:solidFill>
                  <a:schemeClr val="tx2"/>
                </a:solidFill>
              </a:rPr>
              <a:t>Walferdange</a:t>
            </a:r>
            <a:r>
              <a:rPr lang="fr-BE" sz="1200" dirty="0">
                <a:solidFill>
                  <a:schemeClr val="tx2"/>
                </a:solidFill>
              </a:rPr>
              <a:t> fait partie du type des gares multicellulaires avec « bâtiment à tour-horloge ». L’adjonction de la tour est cependant moins due à des besoins d’espace qu’à la nécessité de représentation. Erigé en 1862, il s’agit d’un immeuble représentatif à 4 volumes en enfilade à pignons et murs gouttereaux alternant dont un en forme d’une tour carrée surhaussée. </a:t>
            </a:r>
          </a:p>
          <a:p>
            <a:pPr algn="just"/>
            <a:r>
              <a:rPr lang="fr-CH" sz="1200" dirty="0">
                <a:solidFill>
                  <a:schemeClr val="tx2"/>
                </a:solidFill>
              </a:rPr>
              <a:t>La façade en pierres naturelles est composée de huit travées en élévation. L’inclinaison des toitures à deux versants est de 30° avec corniche en bois et couverture en ardoises. Du côté </a:t>
            </a:r>
            <a:r>
              <a:rPr lang="fr-CH" sz="1200" dirty="0" smtClean="0">
                <a:solidFill>
                  <a:schemeClr val="tx2"/>
                </a:solidFill>
              </a:rPr>
              <a:t>rue, </a:t>
            </a:r>
            <a:r>
              <a:rPr lang="fr-CH" sz="1200" dirty="0">
                <a:solidFill>
                  <a:schemeClr val="tx2"/>
                </a:solidFill>
              </a:rPr>
              <a:t>une tour carrée avec corniche en créneaux  et œil de bœuf, intégrée dans la partie centrale, s’élève sur trois niveaux. </a:t>
            </a:r>
            <a:endParaRPr lang="fr-BE" sz="1200" dirty="0">
              <a:solidFill>
                <a:schemeClr val="tx2"/>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0688" b="9677"/>
          <a:stretch/>
        </p:blipFill>
        <p:spPr>
          <a:xfrm>
            <a:off x="5796136" y="4149080"/>
            <a:ext cx="3096344" cy="2054972"/>
          </a:xfrm>
          <a:prstGeom prst="rect">
            <a:avLst/>
          </a:prstGeom>
        </p:spPr>
      </p:pic>
      <p:sp>
        <p:nvSpPr>
          <p:cNvPr id="9" name="ZoneTexte 5"/>
          <p:cNvSpPr txBox="1"/>
          <p:nvPr/>
        </p:nvSpPr>
        <p:spPr>
          <a:xfrm>
            <a:off x="5425589" y="908720"/>
            <a:ext cx="3602118" cy="2554545"/>
          </a:xfrm>
          <a:prstGeom prst="rect">
            <a:avLst/>
          </a:prstGeom>
          <a:noFill/>
        </p:spPr>
        <p:txBody>
          <a:bodyPr wrap="square" rtlCol="0">
            <a:spAutoFit/>
          </a:bodyPr>
          <a:lstStyle/>
          <a:p>
            <a:r>
              <a:rPr lang="fr-LU" sz="1600" b="1" dirty="0">
                <a:solidFill>
                  <a:srgbClr val="FF0000"/>
                </a:solidFill>
                <a:latin typeface="+mj-lt"/>
              </a:rPr>
              <a:t>Critères:</a:t>
            </a:r>
            <a:endParaRPr lang="fr-LU" dirty="0">
              <a:solidFill>
                <a:schemeClr val="tx2"/>
              </a:solidFill>
              <a:latin typeface="+mj-lt"/>
            </a:endParaRPr>
          </a:p>
          <a:p>
            <a:pPr marL="285750" indent="-285750">
              <a:buFontTx/>
              <a:buChar char="-"/>
            </a:pPr>
            <a:r>
              <a:rPr lang="fr-LU" sz="1600" b="1" dirty="0">
                <a:solidFill>
                  <a:schemeClr val="tx2"/>
                </a:solidFill>
                <a:latin typeface="+mj-lt"/>
              </a:rPr>
              <a:t>Authenticité: </a:t>
            </a:r>
            <a:r>
              <a:rPr lang="fr-LU" sz="1600" dirty="0">
                <a:solidFill>
                  <a:schemeClr val="tx2"/>
                </a:solidFill>
                <a:latin typeface="+mj-lt"/>
              </a:rPr>
              <a:t>immeuble authentique et qui garde des éléments de son époque</a:t>
            </a:r>
          </a:p>
          <a:p>
            <a:pPr marL="285750" indent="-285750">
              <a:buFontTx/>
              <a:buChar char="-"/>
            </a:pPr>
            <a:r>
              <a:rPr lang="fr-LU" sz="1600" b="1" dirty="0">
                <a:solidFill>
                  <a:schemeClr val="tx2"/>
                </a:solidFill>
                <a:latin typeface="+mj-lt"/>
              </a:rPr>
              <a:t>Genre: </a:t>
            </a:r>
            <a:r>
              <a:rPr lang="fr-LU" sz="1600" dirty="0">
                <a:solidFill>
                  <a:schemeClr val="tx2"/>
                </a:solidFill>
                <a:latin typeface="+mj-lt"/>
              </a:rPr>
              <a:t>objet à fonction et destination initiale reconnaissable</a:t>
            </a:r>
          </a:p>
          <a:p>
            <a:pPr marL="285750" indent="-285750">
              <a:buFontTx/>
              <a:buChar char="-"/>
            </a:pPr>
            <a:r>
              <a:rPr lang="fr-LU" sz="1600" b="1" dirty="0">
                <a:solidFill>
                  <a:schemeClr val="tx2"/>
                </a:solidFill>
                <a:latin typeface="+mj-lt"/>
              </a:rPr>
              <a:t>Histoire industrielle, artisanale, économique ou scientifique</a:t>
            </a:r>
          </a:p>
          <a:p>
            <a:pPr marL="285750" indent="-285750">
              <a:buFontTx/>
              <a:buChar char="-"/>
            </a:pPr>
            <a:r>
              <a:rPr lang="fr-LU" sz="1600" b="1" dirty="0">
                <a:solidFill>
                  <a:schemeClr val="tx2"/>
                </a:solidFill>
                <a:latin typeface="+mj-lt"/>
              </a:rPr>
              <a:t>Histoire locale, de l’habitat ou de l’urbanisation</a:t>
            </a:r>
          </a:p>
        </p:txBody>
      </p:sp>
    </p:spTree>
    <p:extLst>
      <p:ext uri="{BB962C8B-B14F-4D97-AF65-F5344CB8AC3E}">
        <p14:creationId xmlns:p14="http://schemas.microsoft.com/office/powerpoint/2010/main" val="4186879161"/>
      </p:ext>
    </p:extLst>
  </p:cSld>
  <p:clrMapOvr>
    <a:masterClrMapping/>
  </p:clrMapOvr>
</p:sld>
</file>

<file path=ppt/theme/theme1.xml><?xml version="1.0" encoding="utf-8"?>
<a:theme xmlns:a="http://schemas.openxmlformats.org/drawingml/2006/main" name="Modèle par défaut">
  <a:themeElements>
    <a:clrScheme name="Gouvernement luxembourgeois">
      <a:dk1>
        <a:srgbClr val="FF0000"/>
      </a:dk1>
      <a:lt1>
        <a:srgbClr val="FFFFFF"/>
      </a:lt1>
      <a:dk2>
        <a:srgbClr val="80808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uvernement luxembourgeoi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TP-Modèle présentation Powerpoint.pptx" id="{6EC76460-588F-4C38-AA28-32E5EEA52F96}" vid="{8F86B2AD-B428-4584-859A-FBF5596D6015}"/>
    </a:ext>
  </a:extLst>
</a:theme>
</file>

<file path=ppt/theme/theme2.xml><?xml version="1.0" encoding="utf-8"?>
<a:theme xmlns:a="http://schemas.openxmlformats.org/drawingml/2006/main" name="Template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MMTP-Modèle présentation Powerpoint</Template>
  <TotalTime>0</TotalTime>
  <Words>1357</Words>
  <Application>Microsoft Office PowerPoint</Application>
  <PresentationFormat>On-screen Show (4:3)</PresentationFormat>
  <Paragraphs>268</Paragraphs>
  <Slides>18</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Wingdings</vt:lpstr>
      <vt:lpstr>Modèle par défaut</vt:lpstr>
      <vt:lpstr>Template PresentationGo</vt:lpstr>
      <vt:lpstr>Conférence de presse</vt:lpstr>
      <vt:lpstr>Réseau ferré exploité par les CFL</vt:lpstr>
      <vt:lpstr>Gares et arrêts avec Bâtiment Voyageurs</vt:lpstr>
      <vt:lpstr>4 Bâtiments Voyageurs déjà protégés par l’Etat</vt:lpstr>
      <vt:lpstr>Le classement comme Patrimoine national</vt:lpstr>
      <vt:lpstr>Bâtiments Voyageurs dignes de protection</vt:lpstr>
      <vt:lpstr>20 Bâtiments Voyageurs dignes de protection dont la sauvegarde est à l’étude </vt:lpstr>
      <vt:lpstr>Bâtiments Voyageurs dignes de protection, déjà sauvegardé et assaini</vt:lpstr>
      <vt:lpstr>Gare de Walferdange à classer</vt:lpstr>
      <vt:lpstr>Gare de Roodt-sur-Syre à classer</vt:lpstr>
      <vt:lpstr>Gare de Pétange à classer</vt:lpstr>
      <vt:lpstr>Gare de Wecker à classer</vt:lpstr>
      <vt:lpstr>Bâtiments connexes dignes de protection</vt:lpstr>
      <vt:lpstr>Bâtiments Voyageurs dont une sauvegarde est impossible</vt:lpstr>
      <vt:lpstr>Bâtiments Voyageurs à démolir</vt:lpstr>
      <vt:lpstr>Bâtiments Voyageurs à démolir</vt:lpstr>
      <vt:lpstr>Bâtiments Voyageurs à démolir</vt:lpstr>
      <vt:lpstr>PowerPoint Presentation</vt:lpstr>
    </vt:vector>
  </TitlesOfParts>
  <Company>CTIE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Gilles Caspar</dc:creator>
  <cp:lastModifiedBy>presentation</cp:lastModifiedBy>
  <cp:revision>471</cp:revision>
  <cp:lastPrinted>2022-02-03T12:57:31Z</cp:lastPrinted>
  <dcterms:created xsi:type="dcterms:W3CDTF">2019-12-12T13:07:17Z</dcterms:created>
  <dcterms:modified xsi:type="dcterms:W3CDTF">2022-02-03T13:59:38Z</dcterms:modified>
</cp:coreProperties>
</file>