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63" r:id="rId4"/>
    <p:sldId id="259" r:id="rId5"/>
    <p:sldId id="262" r:id="rId6"/>
    <p:sldId id="270" r:id="rId7"/>
    <p:sldId id="269" r:id="rId8"/>
    <p:sldId id="264" r:id="rId9"/>
    <p:sldId id="265" r:id="rId10"/>
    <p:sldId id="257" r:id="rId11"/>
    <p:sldId id="260" r:id="rId12"/>
    <p:sldId id="261" r:id="rId13"/>
  </p:sldIdLst>
  <p:sldSz cx="9144000" cy="5143500" type="screen16x9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622" autoAdjust="0"/>
  </p:normalViewPr>
  <p:slideViewPr>
    <p:cSldViewPr>
      <p:cViewPr varScale="1">
        <p:scale>
          <a:sx n="192" d="100"/>
          <a:sy n="192" d="100"/>
        </p:scale>
        <p:origin x="174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800" y="-108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DB4C6545-DE21-4D42-90B9-358D2B5C9BD3}" type="datetimeFigureOut">
              <a:rPr lang="fr-CH"/>
              <a:pPr>
                <a:defRPr/>
              </a:pPr>
              <a:t>18.07.2024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49AFCFC-08F2-4D3F-8046-0DCA77F23EF8}" type="slidenum">
              <a:rPr lang="fr-CH"/>
              <a:pPr>
                <a:defRPr/>
              </a:pPr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86000" y="514350"/>
            <a:ext cx="4572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Cliquez pour modifier les styles du texte du masque</a:t>
            </a:r>
          </a:p>
          <a:p>
            <a:pPr lvl="1"/>
            <a:r>
              <a:rPr lang="en-US" noProof="0"/>
              <a:t>Deuxième niveau</a:t>
            </a:r>
          </a:p>
          <a:p>
            <a:pPr lvl="2"/>
            <a:r>
              <a:rPr lang="en-US" noProof="0"/>
              <a:t>Troisième niveau</a:t>
            </a:r>
          </a:p>
          <a:p>
            <a:pPr lvl="3"/>
            <a:r>
              <a:rPr lang="en-US" noProof="0"/>
              <a:t>Quatrième niveau</a:t>
            </a:r>
          </a:p>
          <a:p>
            <a:pPr lvl="4"/>
            <a:r>
              <a:rPr lang="en-US" noProof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4CAA6F3-82AA-47A8-BA7A-1E0FF599BA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4499992" y="66898"/>
            <a:ext cx="4536504" cy="1640756"/>
          </a:xfrm>
        </p:spPr>
        <p:txBody>
          <a:bodyPr anchor="b"/>
          <a:lstStyle>
            <a:lvl1pPr>
              <a:defRPr sz="3000" baseline="0"/>
            </a:lvl1pPr>
          </a:lstStyle>
          <a:p>
            <a:r>
              <a:rPr lang="fr-FR" dirty="0"/>
              <a:t>Cliquez pour insérer le titre de la présentation</a:t>
            </a:r>
            <a:endParaRPr lang="fr-CH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499992" y="1707654"/>
            <a:ext cx="4536504" cy="1134126"/>
          </a:xfrm>
        </p:spPr>
        <p:txBody>
          <a:bodyPr/>
          <a:lstStyle>
            <a:lvl1pPr marL="0" indent="0" algn="l">
              <a:buNone/>
              <a:defRPr sz="2400" baseline="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dirty="0"/>
              <a:t>Cliquez pour modifier le style des sous-titres du masque</a:t>
            </a:r>
            <a:endParaRPr lang="fr-CH" dirty="0"/>
          </a:p>
        </p:txBody>
      </p:sp>
      <p:sp>
        <p:nvSpPr>
          <p:cNvPr id="8" name="Espace réservé du contenu 2"/>
          <p:cNvSpPr>
            <a:spLocks noGrp="1"/>
          </p:cNvSpPr>
          <p:nvPr>
            <p:ph sz="half" idx="13" hasCustomPrompt="1"/>
          </p:nvPr>
        </p:nvSpPr>
        <p:spPr>
          <a:xfrm>
            <a:off x="4499992" y="3219822"/>
            <a:ext cx="4392488" cy="1836204"/>
          </a:xfrm>
        </p:spPr>
        <p:txBody>
          <a:bodyPr/>
          <a:lstStyle>
            <a:lvl1pPr>
              <a:buNone/>
              <a:defRPr sz="2800" baseline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insérer votre logo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4"/>
          </p:nvPr>
        </p:nvSpPr>
        <p:spPr>
          <a:xfrm>
            <a:off x="4500563" y="2842022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5"/>
          </p:nvPr>
        </p:nvSpPr>
        <p:spPr>
          <a:xfrm>
            <a:off x="827088" y="4624387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6218" t="2818"/>
          <a:stretch>
            <a:fillRect/>
          </a:stretch>
        </p:blipFill>
        <p:spPr bwMode="auto">
          <a:xfrm>
            <a:off x="611560" y="267494"/>
            <a:ext cx="3528392" cy="431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6192688" cy="378042"/>
          </a:xfrm>
        </p:spPr>
        <p:txBody>
          <a:bodyPr/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45000"/>
            <a:ext cx="8229600" cy="3697058"/>
          </a:xfrm>
        </p:spPr>
        <p:txBody>
          <a:bodyPr/>
          <a:lstStyle>
            <a:lvl1pPr>
              <a:buSzPct val="80000"/>
              <a:defRPr/>
            </a:lvl1pPr>
            <a:lvl2pPr>
              <a:buSzPct val="100000"/>
              <a:defRPr/>
            </a:lvl2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7966"/>
            <a:ext cx="647700" cy="378619"/>
          </a:xfrm>
        </p:spPr>
        <p:txBody>
          <a:bodyPr/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fr-CH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247715"/>
            <a:ext cx="7772400" cy="2079017"/>
          </a:xfrm>
        </p:spPr>
        <p:txBody>
          <a:bodyPr anchor="t"/>
          <a:lstStyle>
            <a:lvl1pPr algn="l">
              <a:defRPr sz="3000" b="0" cap="none" baseline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A5853-74E8-4477-9BDE-179E73DE4D1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6120680" cy="378042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45000"/>
            <a:ext cx="4038600" cy="36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45000"/>
            <a:ext cx="4038600" cy="364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7966"/>
            <a:ext cx="647700" cy="378619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CH" sz="1400" kern="1200" smtClean="0">
                <a:solidFill>
                  <a:schemeClr val="bg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 algn="r">
              <a:defRPr/>
            </a:pPr>
            <a:fld id="{6D50F976-ED03-4AFA-8DEC-1D2A8443733C}" type="slidenum">
              <a:rPr lang="fr-CH" smtClean="0"/>
              <a:pPr algn="r">
                <a:defRPr/>
              </a:pPr>
              <a:t>‹#›</a:t>
            </a:fld>
            <a:endParaRPr lang="fr-CH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6916"/>
            <a:ext cx="6120680" cy="378619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BFC4F-9A2D-429A-B9A9-3BB7FEBE0BF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5A76D-C765-4406-92B4-4EB6523E831A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B2DC5-527A-43BE-8519-F2D492EEFA6F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87474"/>
            <a:ext cx="6120680" cy="378042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89553"/>
            <a:ext cx="5111750" cy="3805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789553"/>
            <a:ext cx="3008313" cy="38050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21AA4-CC86-4390-A2EB-97155ED8055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40462"/>
            <a:ext cx="6192688" cy="425054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fr-FR" dirty="0"/>
              <a:t>Cliquez pour modifier le style du titre</a:t>
            </a:r>
            <a:endParaRPr lang="fr-CH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781794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027988" y="4679156"/>
            <a:ext cx="647700" cy="37742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1C0C-5C3B-412A-8A2E-0A1766C03E50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86916"/>
            <a:ext cx="6192838" cy="378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945357"/>
            <a:ext cx="8229600" cy="364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Cliquez</a:t>
            </a:r>
            <a:r>
              <a:rPr lang="en-US" dirty="0"/>
              <a:t>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4679156"/>
            <a:ext cx="648000" cy="37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 fontAlgn="base">
              <a:spcBef>
                <a:spcPct val="0"/>
              </a:spcBef>
              <a:spcAft>
                <a:spcPct val="0"/>
              </a:spcAft>
              <a:defRPr lang="en-US" sz="1400" kern="12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BAA5FE0-F9D2-408F-983E-B87BCD5EA5C6}" type="slidenum">
              <a:rPr lang="fr-CH" smtClean="0"/>
              <a:pPr>
                <a:defRPr/>
              </a:pPr>
              <a:t>‹#›</a:t>
            </a:fld>
            <a:endParaRPr lang="fr-CH" dirty="0"/>
          </a:p>
        </p:txBody>
      </p:sp>
      <p:sp>
        <p:nvSpPr>
          <p:cNvPr id="10" name="Line 6"/>
          <p:cNvSpPr>
            <a:spLocks noChangeShapeType="1"/>
          </p:cNvSpPr>
          <p:nvPr userDrawn="1"/>
        </p:nvSpPr>
        <p:spPr bwMode="auto">
          <a:xfrm flipH="1">
            <a:off x="323851" y="465535"/>
            <a:ext cx="6119813" cy="0"/>
          </a:xfrm>
          <a:prstGeom prst="line">
            <a:avLst/>
          </a:prstGeom>
          <a:noFill/>
          <a:ln w="19050">
            <a:solidFill>
              <a:srgbClr val="E4052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fr-CH">
              <a:latin typeface="Arial" pitchFamily="34" charset="0"/>
            </a:endParaRPr>
          </a:p>
        </p:txBody>
      </p:sp>
      <p:pic>
        <p:nvPicPr>
          <p:cNvPr id="9" name="Picture 5" descr="GOUV_MAEE_Direction de la coopération au développement et de l’action humanitaire 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16216" y="123478"/>
            <a:ext cx="2484437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‒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»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ns.public.lu/fr/revis/video-revis/plus-de-langues.html" TargetMode="External"/><Relationship Id="rId2" Type="http://schemas.openxmlformats.org/officeDocument/2006/relationships/hyperlink" Target="https://fns.public.lu/fr/avc/calculateur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5B30-B659-23B8-D990-FF87393A93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9992" y="139873"/>
            <a:ext cx="4536504" cy="576064"/>
          </a:xfrm>
        </p:spPr>
        <p:txBody>
          <a:bodyPr/>
          <a:lstStyle/>
          <a:p>
            <a:r>
              <a:rPr lang="en-US" dirty="0" err="1"/>
              <a:t>Conférence</a:t>
            </a:r>
            <a:r>
              <a:rPr lang="en-US" dirty="0"/>
              <a:t> de presse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DB50CF-5061-2714-9403-F9C3ABD15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39952" y="1003864"/>
            <a:ext cx="4964800" cy="2359974"/>
          </a:xfrm>
        </p:spPr>
        <p:txBody>
          <a:bodyPr/>
          <a:lstStyle/>
          <a:p>
            <a:pPr algn="ctr"/>
            <a:r>
              <a:rPr lang="en-US" dirty="0" err="1"/>
              <a:t>Présentation</a:t>
            </a:r>
            <a:r>
              <a:rPr lang="en-US" dirty="0"/>
              <a:t> des </a:t>
            </a:r>
            <a:r>
              <a:rPr lang="en-US" dirty="0" err="1"/>
              <a:t>nouveautés</a:t>
            </a:r>
            <a:r>
              <a:rPr lang="en-US" dirty="0"/>
              <a:t> de </a:t>
            </a:r>
            <a:r>
              <a:rPr lang="en-US" dirty="0" err="1"/>
              <a:t>l’allocation</a:t>
            </a:r>
            <a:r>
              <a:rPr lang="en-US" dirty="0"/>
              <a:t> de vie </a:t>
            </a:r>
            <a:r>
              <a:rPr lang="en-US" dirty="0" err="1"/>
              <a:t>chère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&amp; </a:t>
            </a:r>
          </a:p>
          <a:p>
            <a:pPr algn="ctr"/>
            <a:r>
              <a:rPr lang="en-US" dirty="0"/>
              <a:t>des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spécifiques</a:t>
            </a:r>
            <a:r>
              <a:rPr lang="en-US" dirty="0"/>
              <a:t> pour </a:t>
            </a:r>
            <a:r>
              <a:rPr lang="en-US" dirty="0" err="1"/>
              <a:t>lutter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la </a:t>
            </a:r>
            <a:r>
              <a:rPr lang="en-US" dirty="0" err="1"/>
              <a:t>précarité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895B64-2F80-9303-B0DF-2AAEC2A87056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563" y="3560043"/>
            <a:ext cx="4392612" cy="1155552"/>
          </a:xfrm>
        </p:spPr>
      </p:pic>
    </p:spTree>
    <p:extLst>
      <p:ext uri="{BB962C8B-B14F-4D97-AF65-F5344CB8AC3E}">
        <p14:creationId xmlns:p14="http://schemas.microsoft.com/office/powerpoint/2010/main" val="4242390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12991-3D27-080E-FD8F-F3232FC7D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588478-6BB9-9B83-0DD4-6810A7D36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10</a:t>
            </a:fld>
            <a:endParaRPr lang="fr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874D7AF-5BB4-1766-9FB6-3DD4A9F92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627534"/>
            <a:ext cx="556069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476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2CE25-D6A0-AB67-377F-A7FC2EB4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56FA3-EB59-5C25-3C2E-C7A10D760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11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BAB57D-CBF8-5DD5-132A-C204768FE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759099"/>
            <a:ext cx="557709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609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A75F8-4782-5E72-FEE7-36F9EE5E1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75EFD-ADFA-3F4F-434E-0F907845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12</a:t>
            </a:fld>
            <a:endParaRPr lang="fr-CH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B7782D-E119-C0AA-5BDE-FFE46FF7C7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27534"/>
            <a:ext cx="5582429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496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B61F6-DDA8-78CE-9018-8F09C9305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Cadre général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F2493-C024-93D2-8C01-BB9280A4D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550"/>
            <a:ext cx="8229600" cy="4248472"/>
          </a:xfrm>
        </p:spPr>
        <p:txBody>
          <a:bodyPr/>
          <a:lstStyle/>
          <a:p>
            <a:r>
              <a:rPr lang="fr-FR" sz="2400" dirty="0"/>
              <a:t>Politique gouvernementale générale visant à renforcer le pouvoir d’achat des citoyens</a:t>
            </a:r>
          </a:p>
          <a:p>
            <a:r>
              <a:rPr lang="fr-FR" sz="2400" dirty="0"/>
              <a:t>Compensation de la hausse du coût de vie en temps de </a:t>
            </a:r>
            <a:r>
              <a:rPr lang="fr-FR" sz="2400" dirty="0" err="1"/>
              <a:t>multicrises</a:t>
            </a:r>
            <a:endParaRPr lang="fr-FR" sz="2400" dirty="0"/>
          </a:p>
          <a:p>
            <a:pPr lvl="1"/>
            <a:r>
              <a:rPr lang="fr-FR" sz="2000" dirty="0"/>
              <a:t>Adaptation cumulée du barème de 6,5 tranches indiciaires (2024-2025)</a:t>
            </a:r>
          </a:p>
          <a:p>
            <a:r>
              <a:rPr lang="fr-FR" sz="2400" dirty="0"/>
              <a:t>En particulier, </a:t>
            </a:r>
            <a:r>
              <a:rPr lang="fr-FR" sz="2400" u="sng" dirty="0"/>
              <a:t>la lutte contre la pauvreté</a:t>
            </a:r>
            <a:r>
              <a:rPr lang="fr-FR" sz="2400" dirty="0"/>
              <a:t> figure parmi les priorités absolues du gouvernement</a:t>
            </a:r>
          </a:p>
          <a:p>
            <a:r>
              <a:rPr lang="fr-FR" sz="2400" dirty="0"/>
              <a:t>Mesures ciblées pour soutenir les ménages les plus vulnérables</a:t>
            </a:r>
          </a:p>
          <a:p>
            <a:endParaRPr lang="fr-FR" sz="2400" dirty="0"/>
          </a:p>
          <a:p>
            <a:endParaRPr lang="fr-FR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D1FFA8-6C8E-A4BE-646C-CC8BCC503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2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50962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75688-8B1C-CCD3-C14C-1B30955B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ED4DA4-9883-1658-2366-B1A68EA8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45000"/>
            <a:ext cx="8229600" cy="3786990"/>
          </a:xfrm>
        </p:spPr>
        <p:txBody>
          <a:bodyPr/>
          <a:lstStyle/>
          <a:p>
            <a:r>
              <a:rPr lang="fr-FR" sz="2400" dirty="0"/>
              <a:t>Approche transversale mobilisant des efforts dans de nombreux ressorts</a:t>
            </a:r>
          </a:p>
          <a:p>
            <a:r>
              <a:rPr lang="fr-FR" sz="2400" dirty="0"/>
              <a:t>Logement: augmentation de la subvention de loyer</a:t>
            </a:r>
          </a:p>
          <a:p>
            <a:r>
              <a:rPr lang="fr-FR" sz="2400" dirty="0"/>
              <a:t>Allègements fiscaux ciblés</a:t>
            </a:r>
          </a:p>
          <a:p>
            <a:pPr lvl="1"/>
            <a:r>
              <a:rPr lang="fr-FR" sz="2000" dirty="0"/>
              <a:t>Exonération fiscale du salaire social minimum non-qualifié</a:t>
            </a:r>
          </a:p>
          <a:p>
            <a:pPr lvl="1"/>
            <a:r>
              <a:rPr lang="fr-FR" sz="2000" dirty="0"/>
              <a:t>Augmentation du crédit d’impôt monoparental</a:t>
            </a:r>
          </a:p>
          <a:p>
            <a:r>
              <a:rPr lang="fr-FR" sz="2400" dirty="0"/>
              <a:t>Solidarité: prestations sociales spécifiquement pour ménages à revenu modeste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4D922-5430-5873-F17E-E438FAEA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3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822163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F7AD1-7E4C-6ABB-DB8C-40FADA03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Modifications de </a:t>
            </a:r>
            <a:r>
              <a:rPr lang="en-US" dirty="0" err="1"/>
              <a:t>l’allocation</a:t>
            </a:r>
            <a:r>
              <a:rPr lang="en-US" dirty="0"/>
              <a:t> de vie </a:t>
            </a:r>
            <a:r>
              <a:rPr lang="en-US" dirty="0" err="1"/>
              <a:t>chère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ABDF0A0-38D1-5D02-7256-2E8A1A007B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5952493" cy="43200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2345-9EDB-F297-28CE-42E17B147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4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46427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A82E-E16A-D4C9-CDA3-ED11C3A3D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err="1"/>
              <a:t>Autres</a:t>
            </a:r>
            <a:r>
              <a:rPr lang="en-US" sz="2400" dirty="0"/>
              <a:t> modifications de </a:t>
            </a:r>
            <a:r>
              <a:rPr lang="en-US" sz="2400" dirty="0" err="1"/>
              <a:t>l’allocation</a:t>
            </a:r>
            <a:r>
              <a:rPr lang="en-US" sz="2400" dirty="0"/>
              <a:t> de vie </a:t>
            </a:r>
            <a:r>
              <a:rPr lang="en-US" sz="2400" dirty="0" err="1"/>
              <a:t>chère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609D0-0395-1148-3C11-B2DCA50D3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/>
              <a:t>Report de la limite pour faire la demande du 31.10. au 31.12.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/>
              <a:t>Possibilité d’introduire une deuxième demande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fr-FR" sz="2400" dirty="0"/>
              <a:t>Réduction de la période de résidence de douze à trois mois</a:t>
            </a:r>
          </a:p>
          <a:p>
            <a:r>
              <a:rPr lang="fr-FR" sz="2400" dirty="0"/>
              <a:t>Ne sont plus pris en compte pour déterminer le droit aux prestations:</a:t>
            </a:r>
          </a:p>
          <a:p>
            <a:pPr lvl="1"/>
            <a:r>
              <a:rPr lang="fr-FR" sz="2000" dirty="0"/>
              <a:t>Allocations et prestations des organismes publics ou privés</a:t>
            </a:r>
          </a:p>
          <a:p>
            <a:pPr lvl="1"/>
            <a:r>
              <a:rPr lang="fr-FR" sz="2000" dirty="0"/>
              <a:t>Revenus professionnels des personnes de moins de 30 ans</a:t>
            </a:r>
            <a:endParaRPr lang="fr-FR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fr-FR" sz="2400" dirty="0"/>
          </a:p>
          <a:p>
            <a:pPr>
              <a:spcBef>
                <a:spcPts val="0"/>
              </a:spcBef>
              <a:spcAft>
                <a:spcPts val="1000"/>
              </a:spcAft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4B738-302C-3E17-A91F-8A5B925AD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5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29432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69608-CAFD-7D10-7178-B08CAB87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044A0-F997-F980-4B2A-51391BFE4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ligne sur le site du FNS d’un 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calculateur</a:t>
            </a: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pour déterminer l’éligibilité différentes prestations;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fr-F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Envoi du formulaire prérempli aux bénéficiaires de l’année précédente ;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 de dépliants et 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vidéos</a:t>
            </a:r>
            <a:r>
              <a:rPr lang="fr-F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explicatifs en sept langues.</a:t>
            </a:r>
            <a:endParaRPr lang="en-US" sz="4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C2E1B-F8EC-BD32-9F1D-F3E7DB391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6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648086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A8C0-9ABE-7627-011D-698CADF87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la </a:t>
            </a:r>
            <a:r>
              <a:rPr lang="en-US" dirty="0" err="1"/>
              <a:t>précarité</a:t>
            </a:r>
            <a:r>
              <a:rPr lang="en-US" dirty="0"/>
              <a:t> </a:t>
            </a:r>
            <a:r>
              <a:rPr lang="en-US" dirty="0" err="1"/>
              <a:t>énergétique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EC5A4-D932-3372-70DE-C266FE06C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7</a:t>
            </a:fld>
            <a:endParaRPr lang="fr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FB96B7-10B9-EC78-C013-701DF9E04D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71550"/>
            <a:ext cx="5640380" cy="40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58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C4A44-31B4-482A-EBFF-D589D932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Augmentation de la prime </a:t>
            </a:r>
            <a:r>
              <a:rPr lang="en-US" dirty="0" err="1"/>
              <a:t>énergie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600D9F-621A-4CCB-DBB3-AEADFDF4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8</a:t>
            </a:fld>
            <a:endParaRPr lang="fr-CH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8A99B38-37E3-C65C-6509-CA6E2C1FA5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36" y="771551"/>
            <a:ext cx="4987761" cy="3870300"/>
          </a:xfrm>
        </p:spPr>
      </p:pic>
    </p:spTree>
    <p:extLst>
      <p:ext uri="{BB962C8B-B14F-4D97-AF65-F5344CB8AC3E}">
        <p14:creationId xmlns:p14="http://schemas.microsoft.com/office/powerpoint/2010/main" val="194073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272BB-D379-9CBE-F122-BE487CE99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rime énergie réduite avec cercle des bénéficiaires élargi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5A125-9B5F-16C8-6053-210BBE44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675EF-14CD-4ED8-B4FA-515528AC52E1}" type="slidenum">
              <a:rPr lang="fr-CH" smtClean="0"/>
              <a:pPr>
                <a:defRPr/>
              </a:pPr>
              <a:t>9</a:t>
            </a:fld>
            <a:endParaRPr lang="fr-CH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EA186FD-4C4F-DA81-1BCB-DE0E8849C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71550"/>
            <a:ext cx="4987761" cy="3870300"/>
          </a:xfrm>
        </p:spPr>
      </p:pic>
    </p:spTree>
    <p:extLst>
      <p:ext uri="{BB962C8B-B14F-4D97-AF65-F5344CB8AC3E}">
        <p14:creationId xmlns:p14="http://schemas.microsoft.com/office/powerpoint/2010/main" val="350297076"/>
      </p:ext>
    </p:extLst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Gouvernement luxembourgeois">
      <a:dk1>
        <a:srgbClr val="FF0000"/>
      </a:dk1>
      <a:lt1>
        <a:srgbClr val="FFFFFF"/>
      </a:lt1>
      <a:dk2>
        <a:srgbClr val="80808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uvernement luxembourgeoi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On-screen Show (16:9)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Modèle par défaut</vt:lpstr>
      <vt:lpstr>Conférence de presse</vt:lpstr>
      <vt:lpstr>Cadre général</vt:lpstr>
      <vt:lpstr>PowerPoint Presentation</vt:lpstr>
      <vt:lpstr>Modifications de l’allocation de vie chère</vt:lpstr>
      <vt:lpstr>Autres modifications de l’allocation de vie chère</vt:lpstr>
      <vt:lpstr>PowerPoint Presentation</vt:lpstr>
      <vt:lpstr>Mesures contre la précarité énergétique</vt:lpstr>
      <vt:lpstr>Augmentation de la prime énergie</vt:lpstr>
      <vt:lpstr>Prime énergie réduite avec cercle des bénéficiaires élargi</vt:lpstr>
      <vt:lpstr>PowerPoint Presentation</vt:lpstr>
      <vt:lpstr>PowerPoint Presentation</vt:lpstr>
      <vt:lpstr>PowerPoint Presentation</vt:lpstr>
    </vt:vector>
  </TitlesOfParts>
  <Company>CIE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Administrator</dc:creator>
  <cp:lastModifiedBy>Yan Sales</cp:lastModifiedBy>
  <cp:revision>41</cp:revision>
  <dcterms:created xsi:type="dcterms:W3CDTF">2014-02-06T11:46:14Z</dcterms:created>
  <dcterms:modified xsi:type="dcterms:W3CDTF">2024-07-18T15:49:03Z</dcterms:modified>
</cp:coreProperties>
</file>