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comments/modernComment_12A_CEF3B44.xml" ContentType="application/vnd.ms-powerpoint.comment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8.xml" ContentType="application/vnd.openxmlformats-officedocument.presentationml.tags+xml"/>
  <Override PartName="/docProps/custom.xml" ContentType="application/vnd.openxmlformats-officedocument.custom-properties+xml"/>
  <Override PartName="/ppt/tags/tag27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8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9.xml" ContentType="application/vnd.openxmlformats-officedocument.presentationml.tags+xml"/>
  <Override PartName="/ppt/tags/tag8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15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16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3" r:id="rId2"/>
    <p:sldId id="262" r:id="rId3"/>
    <p:sldId id="339" r:id="rId4"/>
    <p:sldId id="263" r:id="rId5"/>
    <p:sldId id="302" r:id="rId6"/>
    <p:sldId id="319" r:id="rId7"/>
    <p:sldId id="325" r:id="rId8"/>
    <p:sldId id="340" r:id="rId9"/>
    <p:sldId id="318" r:id="rId10"/>
    <p:sldId id="324" r:id="rId11"/>
    <p:sldId id="310" r:id="rId12"/>
    <p:sldId id="327" r:id="rId13"/>
    <p:sldId id="298" r:id="rId14"/>
    <p:sldId id="316" r:id="rId15"/>
    <p:sldId id="305" r:id="rId16"/>
    <p:sldId id="294" r:id="rId17"/>
    <p:sldId id="311" r:id="rId18"/>
    <p:sldId id="257" r:id="rId19"/>
    <p:sldId id="259" r:id="rId20"/>
    <p:sldId id="260" r:id="rId21"/>
    <p:sldId id="337" r:id="rId22"/>
    <p:sldId id="341" r:id="rId23"/>
    <p:sldId id="342" r:id="rId24"/>
    <p:sldId id="343" r:id="rId25"/>
    <p:sldId id="344" r:id="rId26"/>
    <p:sldId id="303" r:id="rId27"/>
    <p:sldId id="280" r:id="rId28"/>
    <p:sldId id="317" r:id="rId29"/>
    <p:sldId id="312" r:id="rId30"/>
    <p:sldId id="307" r:id="rId31"/>
    <p:sldId id="335" r:id="rId32"/>
    <p:sldId id="336" r:id="rId33"/>
    <p:sldId id="334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2F0234-7058-81EB-191B-C08F842090AA}" name="Anne-Marie Reckinger" initials="AMR" userId="S::Anne-Marie.Reckinger@mi.etat.lu::b2406e07-5869-46db-bc63-f0631c001b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959"/>
    <a:srgbClr val="EB6A23"/>
    <a:srgbClr val="213A5A"/>
    <a:srgbClr val="F3CB3D"/>
    <a:srgbClr val="A745B7"/>
    <a:srgbClr val="D3151B"/>
    <a:srgbClr val="5092CE"/>
    <a:srgbClr val="6E8795"/>
    <a:srgbClr val="608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8" autoAdjust="0"/>
    <p:restoredTop sz="91522" autoAdjust="0"/>
  </p:normalViewPr>
  <p:slideViewPr>
    <p:cSldViewPr snapToGrid="0">
      <p:cViewPr varScale="1">
        <p:scale>
          <a:sx n="108" d="100"/>
          <a:sy n="108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omments/modernComment_12A_CEF3B4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C834A9-AA4D-447C-938F-1E6015329768}" authorId="{1F2F0234-7058-81EB-191B-C08F842090AA}" status="resolved" created="2024-10-15T08:17:19.83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7004868" sldId="298"/>
      <ac:picMk id="6" creationId="{8EEE3AE0-1514-E213-B92B-42AA68428DEA}"/>
    </ac:deMkLst>
    <p188:txBody>
      <a:bodyPr/>
      <a:lstStyle/>
      <a:p>
        <a:r>
          <a:rPr lang="en-US"/>
          <a:t>Di blo Welle mussen duerch déi rout Wellen ersat ginn.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0618B-C74D-47DE-997E-758089E7FD7F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BE821-6711-4163-B015-64624D294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353CD-A157-4277-B43F-129B04BF78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32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353CD-A157-4277-B43F-129B04BF78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353CD-A157-4277-B43F-129B04BF78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8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353CD-A157-4277-B43F-129B04BF78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353CD-A157-4277-B43F-129B04BF78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3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353CD-A157-4277-B43F-129B04BF78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5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353CD-A157-4277-B43F-129B04BF78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24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353CD-A157-4277-B43F-129B04BF78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353CD-A157-4277-B43F-129B04BF78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0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71A8-3136-78BD-89C2-E40BF12D4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4A7FE-1AD5-0EF5-3C93-76067F027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598CB-F48F-F3E9-A087-4F9E948A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667-F6B7-4D5D-9F53-E4D1A8818B8D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46358-2F92-8B15-1DF4-70A1F44B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23283-430A-E052-3A0E-4A8D09D3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D48-AA64-44A4-A8E5-8682DE3C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6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EA4B-BC5D-770E-6448-7A085266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9E7A6-5C5F-5F5F-E0E7-441286564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3F4E2-6DBB-CD55-3AF5-1A0833F9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667-F6B7-4D5D-9F53-E4D1A8818B8D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3435E-E13A-3850-3959-BFD0AAC4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1D59A-632F-2D9A-026F-30921410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D48-AA64-44A4-A8E5-8682DE3C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9039B-6E93-7834-3794-958B98CD2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41AC0-2A9C-B753-E6E2-0783CB54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0C43A-0A12-53E9-9454-241E929E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667-F6B7-4D5D-9F53-E4D1A8818B8D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702A4-CD56-73E1-759F-3C8A8408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247EB-C49D-02E2-243E-A13A7F6A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D48-AA64-44A4-A8E5-8682DE3C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0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2BFC-F04E-9477-326F-B6AC1C3B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F6BC-A418-1EB4-DC7B-6ED971E52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64907-0B54-A7DC-E7B0-14F7C507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667-F6B7-4D5D-9F53-E4D1A8818B8D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95ECC-BAD4-2A86-6286-B3792B1E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477E1-D8FB-0309-4B53-445CFD68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D48-AA64-44A4-A8E5-8682DE3C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0C0FD-034B-D2C2-C727-E2BF3917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755FD-91C6-56D8-3220-7169BE4B6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94BB7-DDD0-9089-0B2D-3D6EA7B9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667-F6B7-4D5D-9F53-E4D1A8818B8D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AE29-E623-7FBC-1E52-EC6CC83A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AEA65-076E-F1B9-4F2E-E92D4D2A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D48-AA64-44A4-A8E5-8682DE3C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E3DD-3FD3-A245-8CEA-B3E5D659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E68A-78FC-FD69-CB5B-EC584D9DE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2CE37-3C37-43D5-01B1-048D643BB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6B80D-D5C1-74C8-FC71-5A64D0A0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667-F6B7-4D5D-9F53-E4D1A8818B8D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14A5C-26F4-0396-EF07-BAEEE94C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C8049-C0E2-3FC7-09A6-9127804E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D48-AA64-44A4-A8E5-8682DE3C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6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BBEF-4C55-EBCF-0829-D5DB6EBB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0FB2C-C80C-BB6E-3CA6-166FF8C2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51DCB-C382-2B24-916A-92B09A896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55064-ABFA-B67B-D92B-96BBE33C7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FCBE1-DEA5-C0AA-6587-450850FB7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44A50-478C-629E-81A4-5A9E9076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667-F6B7-4D5D-9F53-E4D1A8818B8D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33739-AE1E-F481-20AC-C094023B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A5EF9-70DE-82BD-677D-3490B91D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D48-AA64-44A4-A8E5-8682DE3C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D9959-39BE-8D93-9DC2-741A2578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743B6-5BE1-D75A-471B-3893C5BB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667-F6B7-4D5D-9F53-E4D1A8818B8D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C80F8-0D26-D729-AEEE-BFA2D741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73944-CB5E-B575-7CB3-F87C386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D48-AA64-44A4-A8E5-8682DE3C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5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DEA9F-445C-1476-4EE0-78C86588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667-F6B7-4D5D-9F53-E4D1A8818B8D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A08A02-6695-2EF9-5E9C-FABB2D01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0BF5D-CE17-6514-9D53-FBD9C0CB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D48-AA64-44A4-A8E5-8682DE3C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8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2CB8-B8CF-264C-8BE8-2ECFE470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EE654-7F2D-7501-AE62-97CAD358D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49190-BCDE-04EA-D8FD-31536F24B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0A4AE-DE45-F343-1955-729D527C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667-F6B7-4D5D-9F53-E4D1A8818B8D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38349-6F5D-2EC0-DF3E-0834BBC1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9CA02-2D64-1A36-DCBB-E2B468CF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D48-AA64-44A4-A8E5-8682DE3C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4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52D0-9F77-2B52-600A-9512F203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9839E-F991-12B6-3D22-17A84BDFD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2B19C-CCBF-F28C-3D56-2A093011E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5F83E-40EA-B054-BBF8-05E0615D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667-F6B7-4D5D-9F53-E4D1A8818B8D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23F38-4AA0-F2F4-3FCC-EF4BEBCB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CFEEA-22B1-3590-3135-7C11D6CB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D48-AA64-44A4-A8E5-8682DE3C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2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7C68DF-4FD6-AC1E-296E-D7DCDC3F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E99A9-D196-8644-627A-0B09EE950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4A2DF-C2B8-2DF6-8A69-BBAC75416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FC667-F6B7-4D5D-9F53-E4D1A8818B8D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70FC6-27B8-8D4C-F01E-5974E13F5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A7463-663B-CD8D-39D8-AE6576441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7D48-AA64-44A4-A8E5-8682DE3C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7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microsoft.com/office/2018/10/relationships/comments" Target="../comments/modernComment_12A_CEF3B4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1B4F2E-AB6C-9FF0-73D3-3C85C9548CE1}"/>
              </a:ext>
            </a:extLst>
          </p:cNvPr>
          <p:cNvSpPr/>
          <p:nvPr/>
        </p:nvSpPr>
        <p:spPr>
          <a:xfrm>
            <a:off x="0" y="5770880"/>
            <a:ext cx="12192000" cy="108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A5EC5-3DCD-9486-E946-BE02057F224D}"/>
              </a:ext>
            </a:extLst>
          </p:cNvPr>
          <p:cNvSpPr txBox="1"/>
          <p:nvPr/>
        </p:nvSpPr>
        <p:spPr>
          <a:xfrm>
            <a:off x="595129" y="715690"/>
            <a:ext cx="6428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chemeClr val="bg1"/>
                </a:solidFill>
              </a:rPr>
              <a:t>LU-Alert – Den </a:t>
            </a:r>
            <a:r>
              <a:rPr lang="de-DE" sz="6000" b="1" dirty="0" err="1">
                <a:solidFill>
                  <a:schemeClr val="bg1"/>
                </a:solidFill>
              </a:rPr>
              <a:t>neie</a:t>
            </a:r>
            <a:r>
              <a:rPr lang="de-DE" sz="6000" b="1" dirty="0">
                <a:solidFill>
                  <a:schemeClr val="bg1"/>
                </a:solidFill>
              </a:rPr>
              <a:t> Warnsystem </a:t>
            </a:r>
            <a:r>
              <a:rPr lang="de-DE" sz="6000" b="1" dirty="0" err="1">
                <a:solidFill>
                  <a:schemeClr val="bg1"/>
                </a:solidFill>
              </a:rPr>
              <a:t>fir</a:t>
            </a:r>
            <a:r>
              <a:rPr lang="de-DE" sz="6000" b="1" dirty="0">
                <a:solidFill>
                  <a:schemeClr val="bg1"/>
                </a:solidFill>
              </a:rPr>
              <a:t> Lëtzebuerg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D2481A-9752-BE6B-DABA-26F142369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9" y="5896369"/>
            <a:ext cx="2482419" cy="80904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17DAE2-D717-9C0A-57CD-FDF40ADC7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33" y="5989374"/>
            <a:ext cx="2743949" cy="65013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3C221C6-5C33-CDBB-1FFA-2C4F6535125C}"/>
              </a:ext>
            </a:extLst>
          </p:cNvPr>
          <p:cNvGrpSpPr/>
          <p:nvPr/>
        </p:nvGrpSpPr>
        <p:grpSpPr>
          <a:xfrm>
            <a:off x="7389435" y="2061794"/>
            <a:ext cx="4494663" cy="3021723"/>
            <a:chOff x="7431963" y="1749914"/>
            <a:chExt cx="4494663" cy="302172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A50188A-5C14-3A74-A34E-807EA4503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963" y="1749914"/>
              <a:ext cx="4494663" cy="3021723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F0BF340-3034-728D-FCDE-9EE3EA77C1E1}"/>
                </a:ext>
              </a:extLst>
            </p:cNvPr>
            <p:cNvSpPr/>
            <p:nvPr/>
          </p:nvSpPr>
          <p:spPr>
            <a:xfrm>
              <a:off x="11578647" y="2838026"/>
              <a:ext cx="325119" cy="311573"/>
            </a:xfrm>
            <a:prstGeom prst="ellipse">
              <a:avLst/>
            </a:prstGeom>
            <a:solidFill>
              <a:srgbClr val="6E8795"/>
            </a:solidFill>
            <a:ln>
              <a:solidFill>
                <a:srgbClr val="6E87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6DA847-E320-4DBA-CD03-363D05A33929}"/>
                </a:ext>
              </a:extLst>
            </p:cNvPr>
            <p:cNvSpPr/>
            <p:nvPr/>
          </p:nvSpPr>
          <p:spPr>
            <a:xfrm>
              <a:off x="11178251" y="2838025"/>
              <a:ext cx="325119" cy="311573"/>
            </a:xfrm>
            <a:prstGeom prst="ellipse">
              <a:avLst/>
            </a:prstGeom>
            <a:solidFill>
              <a:srgbClr val="608D2B"/>
            </a:solidFill>
            <a:ln>
              <a:solidFill>
                <a:srgbClr val="608D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965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C502F-D143-0C4E-DC4E-DC2CB6B54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81953" y="1172972"/>
            <a:ext cx="14018311" cy="10359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5008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F87C78-F126-4096-D928-B6506FF31200}"/>
              </a:ext>
            </a:extLst>
          </p:cNvPr>
          <p:cNvGrpSpPr/>
          <p:nvPr/>
        </p:nvGrpSpPr>
        <p:grpSpPr>
          <a:xfrm>
            <a:off x="2428368" y="3153072"/>
            <a:ext cx="3099707" cy="2417996"/>
            <a:chOff x="892597" y="2163148"/>
            <a:chExt cx="3099707" cy="239761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D88EB2D-333C-6C6B-66B6-B31BC5E758ED}"/>
                </a:ext>
              </a:extLst>
            </p:cNvPr>
            <p:cNvGrpSpPr/>
            <p:nvPr/>
          </p:nvGrpSpPr>
          <p:grpSpPr>
            <a:xfrm>
              <a:off x="892597" y="2163148"/>
              <a:ext cx="3099707" cy="2397616"/>
              <a:chOff x="2656593" y="2163148"/>
              <a:chExt cx="2090593" cy="239761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B6BC39C-6D0F-8F3A-5DB1-B916BD9B9E77}"/>
                  </a:ext>
                </a:extLst>
              </p:cNvPr>
              <p:cNvSpPr/>
              <p:nvPr/>
            </p:nvSpPr>
            <p:spPr>
              <a:xfrm>
                <a:off x="2656593" y="2163148"/>
                <a:ext cx="2033647" cy="23976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28CCB2-A6A3-BE64-A3A0-C06178F51136}"/>
                  </a:ext>
                </a:extLst>
              </p:cNvPr>
              <p:cNvSpPr txBox="1"/>
              <p:nvPr/>
            </p:nvSpPr>
            <p:spPr>
              <a:xfrm>
                <a:off x="2713539" y="3037068"/>
                <a:ext cx="2033647" cy="115969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/>
                  <a:t>Inondations</a:t>
                </a:r>
                <a:r>
                  <a:rPr lang="en-US" sz="1400" dirty="0"/>
                  <a:t>, vigilance rouge, </a:t>
                </a:r>
                <a:r>
                  <a:rPr lang="en-US" sz="1400" dirty="0" err="1"/>
                  <a:t>nord</a:t>
                </a:r>
                <a:r>
                  <a:rPr lang="en-US" sz="1400" dirty="0"/>
                  <a:t> du pays / </a:t>
                </a:r>
                <a:r>
                  <a:rPr lang="en-US" sz="1400" dirty="0" err="1"/>
                  <a:t>Hochwasser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Stufe</a:t>
                </a:r>
                <a:r>
                  <a:rPr lang="en-US" sz="1400" dirty="0"/>
                  <a:t> rot, Norden des </a:t>
                </a:r>
                <a:r>
                  <a:rPr lang="en-US" sz="1400" dirty="0" err="1"/>
                  <a:t>Landes</a:t>
                </a:r>
                <a:r>
                  <a:rPr lang="en-US" sz="1400" dirty="0"/>
                  <a:t> / Flooding, level red, north of the country // Details: website </a:t>
                </a:r>
                <a:r>
                  <a:rPr lang="en-US" sz="1400" dirty="0" err="1"/>
                  <a:t>lu-alert</a:t>
                </a:r>
                <a:endParaRPr lang="en-US" sz="1400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72BD56B-0D93-3B0E-C806-EDC76E4AE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3181" y="2187282"/>
                <a:ext cx="424425" cy="631839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7BB2DB-5CE0-A214-D6C9-BB883E9BE09C}"/>
                </a:ext>
              </a:extLst>
            </p:cNvPr>
            <p:cNvSpPr txBox="1"/>
            <p:nvPr/>
          </p:nvSpPr>
          <p:spPr>
            <a:xfrm>
              <a:off x="1590965" y="2381094"/>
              <a:ext cx="128775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LU-ALERT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0CA6D4-1192-DDF4-56C0-9F79F765AD01}"/>
              </a:ext>
            </a:extLst>
          </p:cNvPr>
          <p:cNvGrpSpPr/>
          <p:nvPr/>
        </p:nvGrpSpPr>
        <p:grpSpPr>
          <a:xfrm>
            <a:off x="6747459" y="365760"/>
            <a:ext cx="3407071" cy="6281928"/>
            <a:chOff x="5607146" y="1046958"/>
            <a:chExt cx="1009153" cy="187293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231E2C-0973-F6B1-A508-DEB3339D0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6108" y="1597890"/>
              <a:ext cx="750191" cy="132200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8DF3A3-3A42-ED16-B310-988F0B01D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146" y="1046958"/>
              <a:ext cx="807722" cy="106375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B1A3C93-73C3-01B5-6E0B-6742FD788430}"/>
              </a:ext>
            </a:extLst>
          </p:cNvPr>
          <p:cNvSpPr txBox="1"/>
          <p:nvPr/>
        </p:nvSpPr>
        <p:spPr>
          <a:xfrm>
            <a:off x="672084" y="722720"/>
            <a:ext cx="51724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lb-LU" sz="6000" b="1" dirty="0" err="1">
                <a:solidFill>
                  <a:srgbClr val="1C3C5E"/>
                </a:solidFill>
                <a:latin typeface="Calibri" panose="020F0502020204030204"/>
              </a:rPr>
              <a:t>Geolokaliséiert</a:t>
            </a:r>
            <a:r>
              <a:rPr lang="lb-LU" sz="6000" b="1" dirty="0">
                <a:solidFill>
                  <a:srgbClr val="1C3C5E"/>
                </a:solidFill>
                <a:latin typeface="Calibri" panose="020F0502020204030204"/>
              </a:rPr>
              <a:t> SMS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BFB0D-0F21-117A-56F0-0C019BCB8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0438">
            <a:off x="9936413" y="2200092"/>
            <a:ext cx="1168527" cy="1168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4770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C502F-D143-0C4E-DC4E-DC2CB6B54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81953" y="1172972"/>
            <a:ext cx="14018311" cy="10359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9203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C822C88-868F-054F-A6D8-D7F34B024EC9}"/>
              </a:ext>
            </a:extLst>
          </p:cNvPr>
          <p:cNvSpPr/>
          <p:nvPr/>
        </p:nvSpPr>
        <p:spPr>
          <a:xfrm>
            <a:off x="2574710" y="2205225"/>
            <a:ext cx="3211954" cy="3254778"/>
          </a:xfrm>
          <a:prstGeom prst="ellipse">
            <a:avLst/>
          </a:prstGeom>
          <a:solidFill>
            <a:srgbClr val="F5F3F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5F3F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166DB2-CC0E-A81E-35DF-660AB7A829C1}"/>
              </a:ext>
            </a:extLst>
          </p:cNvPr>
          <p:cNvGrpSpPr/>
          <p:nvPr/>
        </p:nvGrpSpPr>
        <p:grpSpPr>
          <a:xfrm>
            <a:off x="6924849" y="778761"/>
            <a:ext cx="3496865" cy="5924234"/>
            <a:chOff x="6241203" y="2407075"/>
            <a:chExt cx="1037918" cy="193620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5B5673-7C9F-A1E8-2C43-A21ECCC48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1400" y="2919897"/>
              <a:ext cx="807721" cy="142338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2F616A-9210-99A1-D941-0F4585481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1203" y="2407075"/>
              <a:ext cx="807722" cy="1063754"/>
            </a:xfrm>
            <a:prstGeom prst="rect">
              <a:avLst/>
            </a:prstGeom>
          </p:spPr>
        </p:pic>
      </p:grpSp>
      <p:pic>
        <p:nvPicPr>
          <p:cNvPr id="17" name="LU-Alert xAnnonce CB 1 20s_LU">
            <a:hlinkClick r:id="" action="ppaction://media"/>
            <a:extLst>
              <a:ext uri="{FF2B5EF4-FFF2-40B4-BE49-F238E27FC236}">
                <a16:creationId xmlns:a16="http://schemas.microsoft.com/office/drawing/2014/main" id="{883DC040-8D31-A985-8F33-8B4E9982F8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01523" y="3119949"/>
            <a:ext cx="1353951" cy="1353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6F8CA-B0E0-0A57-6D23-C6FE9833B0AC}"/>
              </a:ext>
            </a:extLst>
          </p:cNvPr>
          <p:cNvSpPr txBox="1"/>
          <p:nvPr/>
        </p:nvSpPr>
        <p:spPr>
          <a:xfrm>
            <a:off x="672084" y="722720"/>
            <a:ext cx="5172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lb-LU" sz="6000" b="1" dirty="0" err="1">
                <a:solidFill>
                  <a:srgbClr val="1C3C5E"/>
                </a:solidFill>
                <a:latin typeface="Calibri" panose="020F0502020204030204"/>
              </a:rPr>
              <a:t>Cell</a:t>
            </a:r>
            <a:r>
              <a:rPr lang="lb-LU" sz="6000" b="1" dirty="0">
                <a:solidFill>
                  <a:srgbClr val="1C3C5E"/>
                </a:solidFill>
                <a:latin typeface="Calibri" panose="020F0502020204030204"/>
              </a:rPr>
              <a:t> </a:t>
            </a:r>
            <a:r>
              <a:rPr lang="lb-LU" sz="6000" b="1" dirty="0" err="1">
                <a:solidFill>
                  <a:srgbClr val="1C3C5E"/>
                </a:solidFill>
                <a:latin typeface="Calibri" panose="020F0502020204030204"/>
              </a:rPr>
              <a:t>Broadcast</a:t>
            </a:r>
            <a:endParaRPr lang="lb-LU" sz="6000" b="1" dirty="0">
              <a:solidFill>
                <a:srgbClr val="1C3C5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77118-188D-79FF-5FB7-1E6F2FBCC2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0438">
            <a:off x="10156430" y="2344092"/>
            <a:ext cx="1168527" cy="1168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00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">
        <p159:morph option="byObject"/>
      </p:transition>
    </mc:Choice>
    <mc:Fallback xmlns="">
      <p:transition spd="slow" advClick="0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6950BFC3-D8DA-4A85-94F7-54DA5524770B}">
      <p188:commentRel xmlns:p188="http://schemas.microsoft.com/office/powerpoint/2018/8/main" r:id="rId5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13F971-DD01-E1F2-34B8-2AF54B208E55}"/>
              </a:ext>
            </a:extLst>
          </p:cNvPr>
          <p:cNvGrpSpPr/>
          <p:nvPr/>
        </p:nvGrpSpPr>
        <p:grpSpPr>
          <a:xfrm>
            <a:off x="7714489" y="1883664"/>
            <a:ext cx="2743801" cy="4828032"/>
            <a:chOff x="6241203" y="2407075"/>
            <a:chExt cx="1037918" cy="193620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608B22-6D23-1771-681E-AB7AC05D3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1400" y="2919897"/>
              <a:ext cx="807721" cy="142338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13AEABA-0AD2-0ED5-4BE9-9C3964F80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1203" y="2407075"/>
              <a:ext cx="807722" cy="106375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E44BD8-8EFE-090B-50C2-8104F112182A}"/>
              </a:ext>
            </a:extLst>
          </p:cNvPr>
          <p:cNvGrpSpPr/>
          <p:nvPr/>
        </p:nvGrpSpPr>
        <p:grpSpPr>
          <a:xfrm>
            <a:off x="2029297" y="2572622"/>
            <a:ext cx="4476449" cy="3111898"/>
            <a:chOff x="818248" y="2686922"/>
            <a:chExt cx="4476449" cy="2652524"/>
          </a:xfrm>
          <a:effectLst/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02AD0ED-56FB-89B7-A2EA-A7401187C550}"/>
                </a:ext>
              </a:extLst>
            </p:cNvPr>
            <p:cNvSpPr/>
            <p:nvPr/>
          </p:nvSpPr>
          <p:spPr>
            <a:xfrm>
              <a:off x="818248" y="2686922"/>
              <a:ext cx="4394153" cy="2652524"/>
            </a:xfrm>
            <a:prstGeom prst="roundRect">
              <a:avLst/>
            </a:prstGeom>
            <a:solidFill>
              <a:srgbClr val="5193CF">
                <a:alpha val="30000"/>
              </a:srgbClr>
            </a:solidFill>
            <a:ln>
              <a:noFill/>
            </a:ln>
            <a:effectLst>
              <a:reflection stA="0" endPos="65000" dist="50800" dir="5400000" sy="-100000" algn="bl" rotWithShape="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193CF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FA8370-53D4-6F74-AABA-C44ECCB99966}"/>
                </a:ext>
              </a:extLst>
            </p:cNvPr>
            <p:cNvSpPr txBox="1"/>
            <p:nvPr/>
          </p:nvSpPr>
          <p:spPr>
            <a:xfrm>
              <a:off x="1426785" y="2871216"/>
              <a:ext cx="3867912" cy="22036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LU-Alert</a:t>
              </a:r>
            </a:p>
            <a:p>
              <a:r>
                <a:rPr lang="en-US" b="1" dirty="0"/>
                <a:t>2024-09-16 14:13</a:t>
              </a:r>
            </a:p>
            <a:p>
              <a:r>
                <a:rPr lang="en-US" dirty="0"/>
                <a:t>TECHNISCHER TEST – </a:t>
              </a:r>
              <a:r>
                <a:rPr lang="en-US" dirty="0" err="1"/>
                <a:t>Keine</a:t>
              </a:r>
              <a:r>
                <a:rPr lang="en-US" dirty="0"/>
                <a:t> </a:t>
              </a:r>
              <a:r>
                <a:rPr lang="en-US" dirty="0" err="1"/>
                <a:t>Handlung</a:t>
              </a:r>
              <a:r>
                <a:rPr lang="en-US" dirty="0"/>
                <a:t> </a:t>
              </a:r>
              <a:r>
                <a:rPr lang="en-US" dirty="0" err="1"/>
                <a:t>erforderlich</a:t>
              </a:r>
              <a:r>
                <a:rPr lang="en-US" dirty="0"/>
                <a:t>.</a:t>
              </a:r>
            </a:p>
            <a:p>
              <a:r>
                <a:rPr lang="en-US" dirty="0"/>
                <a:t>Dies </a:t>
              </a:r>
              <a:r>
                <a:rPr lang="en-US" dirty="0" err="1"/>
                <a:t>ist</a:t>
              </a:r>
              <a:r>
                <a:rPr lang="en-US" dirty="0"/>
                <a:t> </a:t>
              </a:r>
              <a:r>
                <a:rPr lang="en-US" dirty="0" err="1"/>
                <a:t>ein</a:t>
              </a:r>
              <a:r>
                <a:rPr lang="en-US" dirty="0"/>
                <a:t> </a:t>
              </a:r>
              <a:r>
                <a:rPr lang="en-US" dirty="0" err="1"/>
                <a:t>technischer</a:t>
              </a:r>
              <a:r>
                <a:rPr lang="en-US" dirty="0"/>
                <a:t> Test von LU-Alert, dem </a:t>
              </a:r>
              <a:r>
                <a:rPr lang="en-US" dirty="0" err="1"/>
                <a:t>nationalen</a:t>
              </a:r>
              <a:r>
                <a:rPr lang="en-US" dirty="0"/>
                <a:t> </a:t>
              </a:r>
              <a:r>
                <a:rPr lang="en-US" dirty="0" err="1"/>
                <a:t>Warnsystem</a:t>
              </a:r>
              <a:r>
                <a:rPr lang="en-US" dirty="0"/>
                <a:t>.</a:t>
              </a:r>
            </a:p>
            <a:p>
              <a:r>
                <a:rPr lang="en-US" dirty="0"/>
                <a:t>Sie </a:t>
              </a:r>
              <a:r>
                <a:rPr lang="en-US" dirty="0" err="1"/>
                <a:t>erhalten</a:t>
              </a:r>
              <a:r>
                <a:rPr lang="en-US" dirty="0"/>
                <a:t> </a:t>
              </a:r>
              <a:r>
                <a:rPr lang="en-US" dirty="0" err="1"/>
                <a:t>diesen</a:t>
              </a:r>
              <a:r>
                <a:rPr lang="en-US" dirty="0"/>
                <a:t> Test, </a:t>
              </a:r>
              <a:r>
                <a:rPr lang="en-US" dirty="0" err="1"/>
                <a:t>weil</a:t>
              </a:r>
              <a:r>
                <a:rPr lang="en-US" dirty="0"/>
                <a:t> Sie den</a:t>
              </a:r>
            </a:p>
            <a:p>
              <a:r>
                <a:rPr lang="en-US" dirty="0" err="1"/>
                <a:t>Empfang</a:t>
              </a:r>
              <a:r>
                <a:rPr lang="en-US" dirty="0"/>
                <a:t> von </a:t>
              </a:r>
              <a:r>
                <a:rPr lang="en-US" dirty="0" err="1"/>
                <a:t>Testwarnungen</a:t>
              </a:r>
              <a:r>
                <a:rPr lang="en-US" dirty="0"/>
                <a:t> auf </a:t>
              </a:r>
              <a:r>
                <a:rPr lang="en-US" dirty="0" err="1"/>
                <a:t>Ihrem</a:t>
              </a:r>
              <a:r>
                <a:rPr lang="en-US" dirty="0"/>
                <a:t> </a:t>
              </a:r>
              <a:r>
                <a:rPr lang="en-US" dirty="0" err="1"/>
                <a:t>Mobiltelefon</a:t>
              </a:r>
              <a:r>
                <a:rPr lang="en-US" dirty="0"/>
                <a:t> </a:t>
              </a:r>
              <a:r>
                <a:rPr lang="en-US" dirty="0" err="1"/>
                <a:t>aktiviert</a:t>
              </a:r>
              <a:r>
                <a:rPr lang="en-US" dirty="0"/>
                <a:t> </a:t>
              </a:r>
              <a:r>
                <a:rPr lang="en-US" dirty="0" err="1"/>
                <a:t>haben</a:t>
              </a:r>
              <a:r>
                <a:rPr lang="en-US" dirty="0"/>
                <a:t>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CD2A4BD-47B4-32F9-05BC-735FB8B6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48" y="3659236"/>
              <a:ext cx="732284" cy="732284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1094F5-3AA7-04A4-BABB-4AE8863F259A}"/>
              </a:ext>
            </a:extLst>
          </p:cNvPr>
          <p:cNvSpPr txBox="1"/>
          <p:nvPr/>
        </p:nvSpPr>
        <p:spPr>
          <a:xfrm>
            <a:off x="672084" y="722720"/>
            <a:ext cx="5172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lb-LU" sz="6000" b="1" dirty="0" err="1">
                <a:solidFill>
                  <a:srgbClr val="1C3C5E"/>
                </a:solidFill>
                <a:latin typeface="Calibri" panose="020F0502020204030204"/>
              </a:rPr>
              <a:t>Cell</a:t>
            </a:r>
            <a:r>
              <a:rPr lang="lb-LU" sz="6000" b="1" dirty="0">
                <a:solidFill>
                  <a:srgbClr val="1C3C5E"/>
                </a:solidFill>
                <a:latin typeface="Calibri" panose="020F0502020204030204"/>
              </a:rPr>
              <a:t> </a:t>
            </a:r>
            <a:r>
              <a:rPr lang="lb-LU" sz="6000" b="1" dirty="0" err="1">
                <a:solidFill>
                  <a:srgbClr val="1C3C5E"/>
                </a:solidFill>
                <a:latin typeface="Calibri" panose="020F0502020204030204"/>
              </a:rPr>
              <a:t>Broadcast</a:t>
            </a:r>
            <a:endParaRPr lang="lb-LU" sz="6000" b="1" dirty="0">
              <a:solidFill>
                <a:srgbClr val="1C3C5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E93D28-C6C9-CB37-DF73-9EBFC7E04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0438">
            <a:off x="10204197" y="3032535"/>
            <a:ext cx="1168527" cy="1168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734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C502F-D143-0C4E-DC4E-DC2CB6B54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662" y="231355"/>
            <a:ext cx="8746552" cy="6463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829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C502F-D143-0C4E-DC4E-DC2CB6B54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3107" y="-1969696"/>
            <a:ext cx="10785853" cy="79704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750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1C315-433F-EA8B-D0F1-D67615DEA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3" y="1570932"/>
            <a:ext cx="5953927" cy="39898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51E7D8-1DBD-AB49-130E-C5C32F783BCB}"/>
              </a:ext>
            </a:extLst>
          </p:cNvPr>
          <p:cNvSpPr txBox="1"/>
          <p:nvPr/>
        </p:nvSpPr>
        <p:spPr>
          <a:xfrm>
            <a:off x="6233160" y="4688860"/>
            <a:ext cx="5554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b-LU" sz="2800" dirty="0">
                <a:solidFill>
                  <a:srgbClr val="1C3C5E"/>
                </a:solidFill>
              </a:rPr>
              <a:t>Luet </a:t>
            </a:r>
            <a:r>
              <a:rPr lang="lb-LU" sz="2800" dirty="0" err="1">
                <a:solidFill>
                  <a:srgbClr val="1C3C5E"/>
                </a:solidFill>
              </a:rPr>
              <a:t>d’LU</a:t>
            </a:r>
            <a:r>
              <a:rPr lang="lb-LU" sz="2800" dirty="0">
                <a:solidFill>
                  <a:srgbClr val="1C3C5E"/>
                </a:solidFill>
              </a:rPr>
              <a:t>-Alert App elo erof: </a:t>
            </a:r>
            <a:endParaRPr lang="lb-LU" sz="2800" dirty="0">
              <a:solidFill>
                <a:srgbClr val="000000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C5225C0-90B7-453B-EC18-DA7D90D7712A}"/>
              </a:ext>
            </a:extLst>
          </p:cNvPr>
          <p:cNvSpPr/>
          <p:nvPr/>
        </p:nvSpPr>
        <p:spPr>
          <a:xfrm>
            <a:off x="6379464" y="4586467"/>
            <a:ext cx="265176" cy="29198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AF5592-B5D1-3B4D-4B39-EB583710FF58}"/>
              </a:ext>
            </a:extLst>
          </p:cNvPr>
          <p:cNvCxnSpPr/>
          <p:nvPr/>
        </p:nvCxnSpPr>
        <p:spPr>
          <a:xfrm>
            <a:off x="6269736" y="5043043"/>
            <a:ext cx="5029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49FDDB5-6B5D-5243-331F-BD8F4271F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05" y="2145812"/>
            <a:ext cx="1968168" cy="1968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B4140C5-66DE-E0F3-DEAD-F90DFCFB04F5}"/>
              </a:ext>
            </a:extLst>
          </p:cNvPr>
          <p:cNvGrpSpPr/>
          <p:nvPr/>
        </p:nvGrpSpPr>
        <p:grpSpPr>
          <a:xfrm>
            <a:off x="7203549" y="5437705"/>
            <a:ext cx="3734479" cy="681237"/>
            <a:chOff x="5212080" y="6042538"/>
            <a:chExt cx="3734479" cy="6812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EE1B043-E99C-0A70-A28B-6AE998FFC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17" b="33707"/>
            <a:stretch/>
          </p:blipFill>
          <p:spPr>
            <a:xfrm>
              <a:off x="5212080" y="6042538"/>
              <a:ext cx="1806929" cy="62655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551AAB-A5CD-DC71-6A32-30941AA1C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15" b="30984"/>
            <a:stretch/>
          </p:blipFill>
          <p:spPr>
            <a:xfrm>
              <a:off x="7139630" y="6042538"/>
              <a:ext cx="1806929" cy="68123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D92B7B-2C6D-50F0-0DE9-D8B2C31DB2AC}"/>
              </a:ext>
            </a:extLst>
          </p:cNvPr>
          <p:cNvSpPr txBox="1"/>
          <p:nvPr/>
        </p:nvSpPr>
        <p:spPr>
          <a:xfrm>
            <a:off x="6808299" y="734818"/>
            <a:ext cx="44043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lb-LU" sz="6000" b="1" dirty="0">
                <a:solidFill>
                  <a:srgbClr val="1C3C5E"/>
                </a:solidFill>
                <a:latin typeface="Calibri" panose="020F0502020204030204"/>
              </a:rPr>
              <a:t>LU-Alert App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DA7BF-4A12-2A47-A733-2025247BE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2412">
            <a:off x="1334441" y="788935"/>
            <a:ext cx="1016544" cy="1016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720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58333E-6 3.7037E-6 L 0.00092 0.02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unch app LU-Alert_01_DE">
            <a:extLst>
              <a:ext uri="{FF2B5EF4-FFF2-40B4-BE49-F238E27FC236}">
                <a16:creationId xmlns:a16="http://schemas.microsoft.com/office/drawing/2014/main" id="{4CDA970C-C277-7587-62C0-217B2DEEBB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-5335"/>
            <a:ext cx="3860626" cy="6863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91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unch app LU-Alert_03_EN">
            <a:extLst>
              <a:ext uri="{FF2B5EF4-FFF2-40B4-BE49-F238E27FC236}">
                <a16:creationId xmlns:a16="http://schemas.microsoft.com/office/drawing/2014/main" id="{1A2F22C1-07C2-CA00-EAAA-550CB094CF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62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013F1E-9416-D1D8-11D1-02F76A016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3314" b="11597"/>
          <a:stretch/>
        </p:blipFill>
        <p:spPr>
          <a:xfrm>
            <a:off x="3209313" y="0"/>
            <a:ext cx="8982456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B8E8E0-4566-67B9-DEE6-7A414B5FA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8" y="2040724"/>
            <a:ext cx="3951911" cy="4685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582ADC-04F7-EA56-4A1F-9D4863115396}"/>
              </a:ext>
            </a:extLst>
          </p:cNvPr>
          <p:cNvSpPr txBox="1"/>
          <p:nvPr/>
        </p:nvSpPr>
        <p:spPr>
          <a:xfrm>
            <a:off x="595129" y="715690"/>
            <a:ext cx="6740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6000" b="1" dirty="0">
                <a:solidFill>
                  <a:schemeClr val="bg1"/>
                </a:solidFill>
              </a:rPr>
              <a:t>Firwat ass eng fréi-</a:t>
            </a:r>
            <a:r>
              <a:rPr lang="lb-LU" sz="6000" b="1" dirty="0" err="1">
                <a:solidFill>
                  <a:schemeClr val="bg1"/>
                </a:solidFill>
              </a:rPr>
              <a:t>zäiteg</a:t>
            </a:r>
            <a:r>
              <a:rPr lang="lb-LU" sz="6000" b="1" dirty="0">
                <a:solidFill>
                  <a:schemeClr val="bg1"/>
                </a:solidFill>
              </a:rPr>
              <a:t> </a:t>
            </a:r>
            <a:r>
              <a:rPr lang="lb-LU" sz="6000" b="1" dirty="0" err="1">
                <a:solidFill>
                  <a:schemeClr val="bg1"/>
                </a:solidFill>
              </a:rPr>
              <a:t>Alertéierung</a:t>
            </a:r>
            <a:r>
              <a:rPr lang="lb-LU" sz="6000" b="1" dirty="0">
                <a:solidFill>
                  <a:schemeClr val="bg1"/>
                </a:solidFill>
              </a:rPr>
              <a:t> esou wichteg?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489A0A9-6D72-5688-0FE3-F5F73C4B3508}"/>
              </a:ext>
            </a:extLst>
          </p:cNvPr>
          <p:cNvSpPr/>
          <p:nvPr/>
        </p:nvSpPr>
        <p:spPr>
          <a:xfrm>
            <a:off x="8140184" y="1049866"/>
            <a:ext cx="1735220" cy="724746"/>
          </a:xfrm>
          <a:prstGeom prst="wedgeRoundRectCallout">
            <a:avLst/>
          </a:prstGeom>
          <a:solidFill>
            <a:schemeClr val="bg1"/>
          </a:solidFill>
          <a:ln w="15875">
            <a:solidFill>
              <a:srgbClr val="213A5A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13A5A"/>
                </a:solidFill>
              </a:rPr>
              <a:t>Early warning…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DF065B6-7E32-0A69-8225-564275357D86}"/>
              </a:ext>
            </a:extLst>
          </p:cNvPr>
          <p:cNvSpPr/>
          <p:nvPr/>
        </p:nvSpPr>
        <p:spPr>
          <a:xfrm>
            <a:off x="10296583" y="1678351"/>
            <a:ext cx="1561253" cy="724746"/>
          </a:xfrm>
          <a:prstGeom prst="wedgeRoundRectCallout">
            <a:avLst/>
          </a:prstGeom>
          <a:solidFill>
            <a:schemeClr val="bg1"/>
          </a:solidFill>
          <a:ln w="15875">
            <a:solidFill>
              <a:srgbClr val="213A5A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13A5A"/>
                </a:solidFill>
              </a:rPr>
              <a:t>…early action</a:t>
            </a:r>
          </a:p>
        </p:txBody>
      </p:sp>
    </p:spTree>
    <p:extLst>
      <p:ext uri="{BB962C8B-B14F-4D97-AF65-F5344CB8AC3E}">
        <p14:creationId xmlns:p14="http://schemas.microsoft.com/office/powerpoint/2010/main" val="2228632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unch app LU-Alert_04_FR">
            <a:extLst>
              <a:ext uri="{FF2B5EF4-FFF2-40B4-BE49-F238E27FC236}">
                <a16:creationId xmlns:a16="http://schemas.microsoft.com/office/drawing/2014/main" id="{AF0578D7-1123-ABFC-ADAF-80D456BC90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75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unch app LU-Alert_05_DE">
            <a:extLst>
              <a:ext uri="{FF2B5EF4-FFF2-40B4-BE49-F238E27FC236}">
                <a16:creationId xmlns:a16="http://schemas.microsoft.com/office/drawing/2014/main" id="{07A102AC-7329-AB8A-C7C9-C55DE2AAD5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0"/>
            <a:ext cx="3840480" cy="6827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38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unch app LU-Alert_01_DE">
            <a:extLst>
              <a:ext uri="{FF2B5EF4-FFF2-40B4-BE49-F238E27FC236}">
                <a16:creationId xmlns:a16="http://schemas.microsoft.com/office/drawing/2014/main" id="{4CDA970C-C277-7587-62C0-217B2DEEBB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-5335"/>
            <a:ext cx="3860626" cy="6863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116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unch app LU-Alert_03_EN">
            <a:extLst>
              <a:ext uri="{FF2B5EF4-FFF2-40B4-BE49-F238E27FC236}">
                <a16:creationId xmlns:a16="http://schemas.microsoft.com/office/drawing/2014/main" id="{1A2F22C1-07C2-CA00-EAAA-550CB094CF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76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unch app LU-Alert_04_FR">
            <a:extLst>
              <a:ext uri="{FF2B5EF4-FFF2-40B4-BE49-F238E27FC236}">
                <a16:creationId xmlns:a16="http://schemas.microsoft.com/office/drawing/2014/main" id="{AF0578D7-1123-ABFC-ADAF-80D456BC90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55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unch app LU-Alert_05_DE">
            <a:extLst>
              <a:ext uri="{FF2B5EF4-FFF2-40B4-BE49-F238E27FC236}">
                <a16:creationId xmlns:a16="http://schemas.microsoft.com/office/drawing/2014/main" id="{07A102AC-7329-AB8A-C7C9-C55DE2AAD5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0"/>
            <a:ext cx="3840480" cy="6827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070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C502F-D143-0C4E-DC4E-DC2CB6B54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662" y="231355"/>
            <a:ext cx="8746552" cy="6463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323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C502F-D143-0C4E-DC4E-DC2CB6B54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81044" y="-3677338"/>
            <a:ext cx="12955801" cy="9573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6390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681C8D-466E-2B4A-8EB2-F15551E68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480" y="1387656"/>
            <a:ext cx="6211896" cy="6405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A5FC70-14D4-4BF0-30D7-98AA3E9B9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972" y="3047999"/>
            <a:ext cx="2003935" cy="2003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31BB22-F12C-4791-13E3-09A1AEB1FC05}"/>
              </a:ext>
            </a:extLst>
          </p:cNvPr>
          <p:cNvSpPr txBox="1"/>
          <p:nvPr/>
        </p:nvSpPr>
        <p:spPr>
          <a:xfrm>
            <a:off x="672084" y="722720"/>
            <a:ext cx="5172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lb-LU" sz="6000" b="1" dirty="0">
                <a:solidFill>
                  <a:srgbClr val="1C3C5E"/>
                </a:solidFill>
                <a:latin typeface="Calibri" panose="020F0502020204030204"/>
              </a:rPr>
              <a:t>Site lu-alert.lu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717E5-063F-3EF9-7B87-A563BA4EB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6702">
            <a:off x="10364862" y="2293737"/>
            <a:ext cx="1016544" cy="1016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460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9D3DE-1B70-9213-73F0-9D64C6CEC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769" y="187366"/>
            <a:ext cx="6767503" cy="3185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D51FE0-A933-8F19-39C9-BE8C35DE9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632" y="3454514"/>
            <a:ext cx="6510178" cy="3350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089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C276D7-786A-8F68-4172-5647D8B38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3314" b="11597"/>
          <a:stretch/>
        </p:blipFill>
        <p:spPr>
          <a:xfrm>
            <a:off x="3209544" y="0"/>
            <a:ext cx="8982456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210722-97F2-CBC8-9E2C-E1434CCE09E1}"/>
              </a:ext>
            </a:extLst>
          </p:cNvPr>
          <p:cNvSpPr txBox="1"/>
          <p:nvPr/>
        </p:nvSpPr>
        <p:spPr>
          <a:xfrm>
            <a:off x="591678" y="695370"/>
            <a:ext cx="6641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6000" b="1" dirty="0">
                <a:solidFill>
                  <a:schemeClr val="bg1"/>
                </a:solidFill>
              </a:rPr>
              <a:t>Mat LU-Alert gesäis du et kommen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0AA04A-7A62-C874-3BCA-C07CEFA3FB2A}"/>
              </a:ext>
            </a:extLst>
          </p:cNvPr>
          <p:cNvGrpSpPr/>
          <p:nvPr/>
        </p:nvGrpSpPr>
        <p:grpSpPr>
          <a:xfrm>
            <a:off x="1951544" y="3329732"/>
            <a:ext cx="876294" cy="1154063"/>
            <a:chOff x="1069647" y="3926700"/>
            <a:chExt cx="876294" cy="11540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3933CB-7024-A0E2-3361-0D856CDBB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647" y="3926700"/>
              <a:ext cx="876294" cy="115406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4E3E1E-D451-53E0-DB8F-C6D98D4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9594">
              <a:off x="1267781" y="4285729"/>
              <a:ext cx="376090" cy="37609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C76BA94-A8FF-E622-F623-4DDD05101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14" y="1664866"/>
            <a:ext cx="2603692" cy="45882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AA1659-235B-02A6-C51F-7EA7A1372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79" y="2327381"/>
            <a:ext cx="782571" cy="10306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9DA0E1-7CB8-23CC-5885-0CA692A75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23" y="3641355"/>
            <a:ext cx="782572" cy="10306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505A55-B72A-FCAA-7E91-F71306A42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4744">
            <a:off x="8624005" y="1742134"/>
            <a:ext cx="823134" cy="8231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7A5FA4A-A865-0C27-1B41-9249A0FC2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2176">
            <a:off x="10070469" y="3522167"/>
            <a:ext cx="823134" cy="8231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165103-C168-84BE-BC52-F71F1D78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36" y="4553706"/>
            <a:ext cx="1905905" cy="1699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8A6D4C-B8DE-D169-166A-2A5DDDBD62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60" y="4404984"/>
            <a:ext cx="1758301" cy="183835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41308A8-BB56-1B10-0803-C890C76818C2}"/>
              </a:ext>
            </a:extLst>
          </p:cNvPr>
          <p:cNvGrpSpPr/>
          <p:nvPr/>
        </p:nvGrpSpPr>
        <p:grpSpPr>
          <a:xfrm>
            <a:off x="4867678" y="3329733"/>
            <a:ext cx="876294" cy="1154063"/>
            <a:chOff x="1069647" y="3926700"/>
            <a:chExt cx="876294" cy="115406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5F56468-7DF6-8AD8-5937-8C624E074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647" y="3926700"/>
              <a:ext cx="876294" cy="115406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D21292E-9AA9-870A-7D89-A8DA63FE0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9594">
              <a:off x="1267781" y="4285729"/>
              <a:ext cx="376090" cy="376090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639B210-F137-8AA1-E55B-54F81A09C6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504" y="4223569"/>
            <a:ext cx="807722" cy="10607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791AFF-B9EC-F106-0A07-19E6587E2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4744">
            <a:off x="8126292" y="3632272"/>
            <a:ext cx="823134" cy="82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C502F-D143-0C4E-DC4E-DC2CB6B54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662" y="231355"/>
            <a:ext cx="8746552" cy="6463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008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E79D31-4891-B3B3-7411-35CF0F2589FA}"/>
              </a:ext>
            </a:extLst>
          </p:cNvPr>
          <p:cNvSpPr/>
          <p:nvPr/>
        </p:nvSpPr>
        <p:spPr>
          <a:xfrm>
            <a:off x="1497600" y="5587200"/>
            <a:ext cx="3406590" cy="266400"/>
          </a:xfrm>
          <a:prstGeom prst="rect">
            <a:avLst/>
          </a:prstGeom>
          <a:solidFill>
            <a:srgbClr val="EA5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91669-EC83-C4EC-7E2B-6D7B6C200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3314" b="11597"/>
          <a:stretch/>
        </p:blipFill>
        <p:spPr>
          <a:xfrm>
            <a:off x="3199498" y="0"/>
            <a:ext cx="8982456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1BFCC2-E809-6B5A-C229-7D27CC6B142F}"/>
              </a:ext>
            </a:extLst>
          </p:cNvPr>
          <p:cNvSpPr txBox="1"/>
          <p:nvPr/>
        </p:nvSpPr>
        <p:spPr>
          <a:xfrm>
            <a:off x="595129" y="715690"/>
            <a:ext cx="5920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6000" b="1" dirty="0">
                <a:solidFill>
                  <a:schemeClr val="bg1"/>
                </a:solidFill>
              </a:rPr>
              <a:t>Wéi geet et elo weider?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E68E81-31A4-2068-300C-7B9C19FED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20" y="2441190"/>
            <a:ext cx="2979253" cy="399545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CBC0F46-952C-98AD-DB81-C49A7438CEE7}"/>
              </a:ext>
            </a:extLst>
          </p:cNvPr>
          <p:cNvGrpSpPr/>
          <p:nvPr/>
        </p:nvGrpSpPr>
        <p:grpSpPr>
          <a:xfrm>
            <a:off x="9605929" y="885246"/>
            <a:ext cx="1079048" cy="1449870"/>
            <a:chOff x="7206010" y="1317208"/>
            <a:chExt cx="1096411" cy="14439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9D152D-87A3-A22D-1BF0-324A9582F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010" y="1317208"/>
              <a:ext cx="1096411" cy="144395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C17879-7285-E2DF-752E-646A1EDDE22C}"/>
                </a:ext>
              </a:extLst>
            </p:cNvPr>
            <p:cNvSpPr txBox="1"/>
            <p:nvPr/>
          </p:nvSpPr>
          <p:spPr>
            <a:xfrm>
              <a:off x="7335991" y="1772626"/>
              <a:ext cx="725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Test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97FC1A-76D1-FCEC-750A-FE8F1A509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0" y="3771105"/>
            <a:ext cx="1307837" cy="22878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EB3673-0941-AE27-76E7-C32F785B2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2176">
            <a:off x="11044105" y="2569146"/>
            <a:ext cx="823134" cy="823134"/>
          </a:xfrm>
          <a:prstGeom prst="rect">
            <a:avLst/>
          </a:prstGeom>
        </p:spPr>
      </p:pic>
      <p:pic>
        <p:nvPicPr>
          <p:cNvPr id="19" name="Picture 18" descr="A blue and white circular object with a lion head logo&#10;&#10;Description automatically generated">
            <a:extLst>
              <a:ext uri="{FF2B5EF4-FFF2-40B4-BE49-F238E27FC236}">
                <a16:creationId xmlns:a16="http://schemas.microsoft.com/office/drawing/2014/main" id="{C0C844E7-523F-4DFA-DD1C-96FCD87696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3" y="4523979"/>
            <a:ext cx="1638539" cy="15350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011814-23ED-B620-F306-637ECD489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6446">
            <a:off x="1973310" y="3177763"/>
            <a:ext cx="823134" cy="8231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E6B1425-753F-B5DD-E5BB-9907BC772E63}"/>
              </a:ext>
            </a:extLst>
          </p:cNvPr>
          <p:cNvGrpSpPr/>
          <p:nvPr/>
        </p:nvGrpSpPr>
        <p:grpSpPr>
          <a:xfrm>
            <a:off x="8141844" y="1176130"/>
            <a:ext cx="1079048" cy="1449870"/>
            <a:chOff x="7206010" y="1317208"/>
            <a:chExt cx="1096411" cy="14439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543D24-50A9-C32F-590B-1934010E8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010" y="1317208"/>
              <a:ext cx="1096411" cy="14439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C08CFC-0433-7ED6-C8A7-A95AD0C733A0}"/>
                </a:ext>
              </a:extLst>
            </p:cNvPr>
            <p:cNvSpPr txBox="1"/>
            <p:nvPr/>
          </p:nvSpPr>
          <p:spPr>
            <a:xfrm>
              <a:off x="7335991" y="1772626"/>
              <a:ext cx="725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Test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BC447C-FF98-D3EF-062F-9AC0F8372CB8}"/>
              </a:ext>
            </a:extLst>
          </p:cNvPr>
          <p:cNvGrpSpPr/>
          <p:nvPr/>
        </p:nvGrpSpPr>
        <p:grpSpPr>
          <a:xfrm>
            <a:off x="7508559" y="2203046"/>
            <a:ext cx="1079048" cy="1449870"/>
            <a:chOff x="7206010" y="1317208"/>
            <a:chExt cx="1096411" cy="14439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B7B156-45A2-D05D-F91F-AEFB353E4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010" y="1317208"/>
              <a:ext cx="1096411" cy="144395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BAAA29-7199-2580-6B4D-1768AC4D0A13}"/>
                </a:ext>
              </a:extLst>
            </p:cNvPr>
            <p:cNvSpPr txBox="1"/>
            <p:nvPr/>
          </p:nvSpPr>
          <p:spPr>
            <a:xfrm>
              <a:off x="7335991" y="1772626"/>
              <a:ext cx="725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07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991669-EC83-C4EC-7E2B-6D7B6C200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3314" b="11597"/>
          <a:stretch/>
        </p:blipFill>
        <p:spPr>
          <a:xfrm>
            <a:off x="3209544" y="-1"/>
            <a:ext cx="8982456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1BFCC2-E809-6B5A-C229-7D27CC6B142F}"/>
              </a:ext>
            </a:extLst>
          </p:cNvPr>
          <p:cNvSpPr txBox="1"/>
          <p:nvPr/>
        </p:nvSpPr>
        <p:spPr>
          <a:xfrm>
            <a:off x="595129" y="715690"/>
            <a:ext cx="5264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6000" b="1" dirty="0">
                <a:solidFill>
                  <a:schemeClr val="bg1"/>
                </a:solidFill>
              </a:rPr>
              <a:t>Gutt gewarnt, fir richteg ze reagéieren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833B6-0A08-FA45-9800-E775DFB37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942" y="1439332"/>
            <a:ext cx="4044802" cy="498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12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1B4F2E-AB6C-9FF0-73D3-3C85C9548CE1}"/>
              </a:ext>
            </a:extLst>
          </p:cNvPr>
          <p:cNvSpPr/>
          <p:nvPr/>
        </p:nvSpPr>
        <p:spPr>
          <a:xfrm>
            <a:off x="0" y="5770880"/>
            <a:ext cx="12192000" cy="108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E4BA9-521C-18C4-2614-54DCB464A4A3}"/>
              </a:ext>
            </a:extLst>
          </p:cNvPr>
          <p:cNvSpPr txBox="1"/>
          <p:nvPr/>
        </p:nvSpPr>
        <p:spPr>
          <a:xfrm>
            <a:off x="628996" y="715690"/>
            <a:ext cx="6591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6000" b="1" dirty="0">
                <a:solidFill>
                  <a:schemeClr val="bg1"/>
                </a:solidFill>
              </a:rPr>
              <a:t>Merci, hutt Dir nach Froen?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571AF-7369-AB85-CF51-4AB7260B8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15" y="2091110"/>
            <a:ext cx="4494663" cy="3021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5C3AA6-CD6E-9F4B-32A4-468026A1C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9" y="5896369"/>
            <a:ext cx="2482419" cy="80904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0E8A1-7F0C-8ABC-78C7-8E0CCFD5C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33" y="5989374"/>
            <a:ext cx="2743949" cy="65013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D472FFB-4943-15C2-3298-732E3F2586AA}"/>
              </a:ext>
            </a:extLst>
          </p:cNvPr>
          <p:cNvSpPr/>
          <p:nvPr/>
        </p:nvSpPr>
        <p:spPr>
          <a:xfrm>
            <a:off x="11578647" y="3192870"/>
            <a:ext cx="325119" cy="311573"/>
          </a:xfrm>
          <a:prstGeom prst="ellipse">
            <a:avLst/>
          </a:prstGeom>
          <a:solidFill>
            <a:srgbClr val="6E8795"/>
          </a:solidFill>
          <a:ln>
            <a:solidFill>
              <a:srgbClr val="6E87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19F5DB-1B1B-2025-22E8-94E13B4E0809}"/>
              </a:ext>
            </a:extLst>
          </p:cNvPr>
          <p:cNvSpPr/>
          <p:nvPr/>
        </p:nvSpPr>
        <p:spPr>
          <a:xfrm>
            <a:off x="11178251" y="3192869"/>
            <a:ext cx="325119" cy="311573"/>
          </a:xfrm>
          <a:prstGeom prst="ellipse">
            <a:avLst/>
          </a:prstGeom>
          <a:solidFill>
            <a:srgbClr val="608D2B"/>
          </a:solidFill>
          <a:ln>
            <a:solidFill>
              <a:srgbClr val="608D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0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9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991669-EC83-C4EC-7E2B-6D7B6C200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3314" b="11597"/>
          <a:stretch/>
        </p:blipFill>
        <p:spPr>
          <a:xfrm>
            <a:off x="3209544" y="-1"/>
            <a:ext cx="8982456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AFFECC-B044-866E-F157-FBDCDE002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47653"/>
            <a:ext cx="6254147" cy="4621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1BFCC2-E809-6B5A-C229-7D27CC6B142F}"/>
              </a:ext>
            </a:extLst>
          </p:cNvPr>
          <p:cNvSpPr txBox="1"/>
          <p:nvPr/>
        </p:nvSpPr>
        <p:spPr>
          <a:xfrm>
            <a:off x="595129" y="715690"/>
            <a:ext cx="5920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6000" b="1" dirty="0">
                <a:solidFill>
                  <a:schemeClr val="bg1"/>
                </a:solidFill>
              </a:rPr>
              <a:t>LU-Alert – Wéi funktionéiert dat?</a:t>
            </a:r>
          </a:p>
        </p:txBody>
      </p:sp>
    </p:spTree>
    <p:extLst>
      <p:ext uri="{BB962C8B-B14F-4D97-AF65-F5344CB8AC3E}">
        <p14:creationId xmlns:p14="http://schemas.microsoft.com/office/powerpoint/2010/main" val="9292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C502F-D143-0C4E-DC4E-DC2CB6B54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662" y="231355"/>
            <a:ext cx="8746552" cy="6463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3066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C502F-D143-0C4E-DC4E-DC2CB6B54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5136" y="859340"/>
            <a:ext cx="14912558" cy="11019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708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D6FDFD8-AFDC-6AF7-374A-EB0FC42D9EB9}"/>
              </a:ext>
            </a:extLst>
          </p:cNvPr>
          <p:cNvSpPr txBox="1"/>
          <p:nvPr/>
        </p:nvSpPr>
        <p:spPr>
          <a:xfrm>
            <a:off x="672084" y="72272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lb-LU" sz="6000" b="1" dirty="0">
                <a:solidFill>
                  <a:srgbClr val="1C3C5E"/>
                </a:solidFill>
                <a:latin typeface="Calibri" panose="020F0502020204030204"/>
              </a:rPr>
              <a:t>Gewarnt mat LU-Alert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4CB2A0-9D75-F95A-A437-73FB1DACD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21" y="2585065"/>
            <a:ext cx="4450079" cy="38488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161BA9-1F95-5E2A-70EA-B43B7BBAD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9594">
            <a:off x="6518666" y="2627738"/>
            <a:ext cx="474590" cy="4745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DEBEBA4-51E0-2290-94AC-4FF2E422E8F4}"/>
              </a:ext>
            </a:extLst>
          </p:cNvPr>
          <p:cNvGrpSpPr/>
          <p:nvPr/>
        </p:nvGrpSpPr>
        <p:grpSpPr>
          <a:xfrm>
            <a:off x="7342296" y="1014958"/>
            <a:ext cx="2228426" cy="1354516"/>
            <a:chOff x="6929122" y="943428"/>
            <a:chExt cx="2228426" cy="135451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7A1398-9391-8ED4-CA65-358113041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22" y="943428"/>
              <a:ext cx="2228426" cy="135451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09890DC-ABB5-F99E-EA54-174D8FBB9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9464">
              <a:off x="7208979" y="1406327"/>
              <a:ext cx="1483359" cy="3708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04963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D6FDFD8-AFDC-6AF7-374A-EB0FC42D9EB9}"/>
              </a:ext>
            </a:extLst>
          </p:cNvPr>
          <p:cNvSpPr txBox="1"/>
          <p:nvPr/>
        </p:nvSpPr>
        <p:spPr>
          <a:xfrm>
            <a:off x="672084" y="72272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lb-LU" sz="6000" b="1" dirty="0">
                <a:solidFill>
                  <a:srgbClr val="1C3C5E"/>
                </a:solidFill>
                <a:latin typeface="Calibri" panose="020F0502020204030204"/>
              </a:rPr>
              <a:t>Gewarnt mat LU-Alert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B1611B-8129-B6BD-8B19-716353CBB792}"/>
              </a:ext>
            </a:extLst>
          </p:cNvPr>
          <p:cNvSpPr/>
          <p:nvPr/>
        </p:nvSpPr>
        <p:spPr>
          <a:xfrm>
            <a:off x="672084" y="3300767"/>
            <a:ext cx="5354434" cy="25264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213A5A"/>
                </a:solidFill>
              </a:rPr>
              <a:t>Eenheetlech</a:t>
            </a:r>
            <a:r>
              <a:rPr lang="en-US" sz="3000" dirty="0">
                <a:solidFill>
                  <a:srgbClr val="213A5A"/>
                </a:solidFill>
              </a:rPr>
              <a:t> Warn-</a:t>
            </a:r>
            <a:r>
              <a:rPr lang="en-US" sz="3000" dirty="0" err="1">
                <a:solidFill>
                  <a:srgbClr val="213A5A"/>
                </a:solidFill>
              </a:rPr>
              <a:t>Stufen</a:t>
            </a:r>
            <a:endParaRPr lang="en-US" sz="3000" dirty="0">
              <a:solidFill>
                <a:srgbClr val="213A5A"/>
              </a:solidFill>
            </a:endParaRPr>
          </a:p>
          <a:p>
            <a:pPr algn="ctr"/>
            <a:endParaRPr lang="en-US" sz="3000" dirty="0">
              <a:solidFill>
                <a:srgbClr val="213A5A"/>
              </a:solidFill>
            </a:endParaRPr>
          </a:p>
          <a:p>
            <a:pPr algn="ctr"/>
            <a:endParaRPr lang="en-US" sz="3000" dirty="0">
              <a:solidFill>
                <a:srgbClr val="213A5A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CBD2912-11D1-4E26-CCC3-FDD9AE67AD28}"/>
              </a:ext>
            </a:extLst>
          </p:cNvPr>
          <p:cNvSpPr/>
          <p:nvPr/>
        </p:nvSpPr>
        <p:spPr>
          <a:xfrm>
            <a:off x="2725440" y="4638499"/>
            <a:ext cx="560046" cy="546403"/>
          </a:xfrm>
          <a:prstGeom prst="ellipse">
            <a:avLst/>
          </a:prstGeom>
          <a:solidFill>
            <a:srgbClr val="F3CB3D"/>
          </a:solidFill>
          <a:ln>
            <a:solidFill>
              <a:srgbClr val="F3CB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A34637-41EC-56B7-7939-FE1E234956A6}"/>
              </a:ext>
            </a:extLst>
          </p:cNvPr>
          <p:cNvSpPr/>
          <p:nvPr/>
        </p:nvSpPr>
        <p:spPr>
          <a:xfrm>
            <a:off x="4121384" y="4638498"/>
            <a:ext cx="560046" cy="546403"/>
          </a:xfrm>
          <a:prstGeom prst="ellipse">
            <a:avLst/>
          </a:prstGeom>
          <a:solidFill>
            <a:srgbClr val="608D2B"/>
          </a:solidFill>
          <a:ln>
            <a:solidFill>
              <a:srgbClr val="608D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F56D74-6DF5-42EB-8725-F2471501DB09}"/>
              </a:ext>
            </a:extLst>
          </p:cNvPr>
          <p:cNvSpPr/>
          <p:nvPr/>
        </p:nvSpPr>
        <p:spPr>
          <a:xfrm>
            <a:off x="3423412" y="4638498"/>
            <a:ext cx="560046" cy="546403"/>
          </a:xfrm>
          <a:prstGeom prst="ellipse">
            <a:avLst/>
          </a:prstGeom>
          <a:solidFill>
            <a:srgbClr val="A745B7"/>
          </a:solidFill>
          <a:ln>
            <a:solidFill>
              <a:srgbClr val="A745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9B36BE-DE8B-FCB1-48A6-BED822911FAF}"/>
              </a:ext>
            </a:extLst>
          </p:cNvPr>
          <p:cNvSpPr/>
          <p:nvPr/>
        </p:nvSpPr>
        <p:spPr>
          <a:xfrm>
            <a:off x="1329496" y="4638498"/>
            <a:ext cx="560046" cy="546403"/>
          </a:xfrm>
          <a:prstGeom prst="ellipse">
            <a:avLst/>
          </a:prstGeom>
          <a:solidFill>
            <a:srgbClr val="D3151B"/>
          </a:solidFill>
          <a:ln>
            <a:solidFill>
              <a:srgbClr val="D31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B9F91B-9ABC-0600-9BEE-9CC2D9614430}"/>
              </a:ext>
            </a:extLst>
          </p:cNvPr>
          <p:cNvSpPr/>
          <p:nvPr/>
        </p:nvSpPr>
        <p:spPr>
          <a:xfrm>
            <a:off x="4818401" y="4638498"/>
            <a:ext cx="560046" cy="546403"/>
          </a:xfrm>
          <a:prstGeom prst="ellipse">
            <a:avLst/>
          </a:prstGeom>
          <a:solidFill>
            <a:srgbClr val="6E8795"/>
          </a:solidFill>
          <a:ln>
            <a:solidFill>
              <a:srgbClr val="6E87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06855-4081-8217-E763-FB6F5E23BCFA}"/>
              </a:ext>
            </a:extLst>
          </p:cNvPr>
          <p:cNvSpPr/>
          <p:nvPr/>
        </p:nvSpPr>
        <p:spPr>
          <a:xfrm>
            <a:off x="2027468" y="4638499"/>
            <a:ext cx="560046" cy="546403"/>
          </a:xfrm>
          <a:prstGeom prst="ellipse">
            <a:avLst/>
          </a:prstGeom>
          <a:solidFill>
            <a:srgbClr val="EB6A23"/>
          </a:solidFill>
          <a:ln>
            <a:solidFill>
              <a:srgbClr val="EB6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60BB26-EABF-0B59-98CE-037FF859D0B1}"/>
              </a:ext>
            </a:extLst>
          </p:cNvPr>
          <p:cNvGrpSpPr/>
          <p:nvPr/>
        </p:nvGrpSpPr>
        <p:grpSpPr>
          <a:xfrm>
            <a:off x="6994478" y="3024919"/>
            <a:ext cx="4436934" cy="2802302"/>
            <a:chOff x="7431963" y="1749914"/>
            <a:chExt cx="4494663" cy="30217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570309-7634-08AD-3AD6-96B7C9FAD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963" y="1749914"/>
              <a:ext cx="4494663" cy="3021723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EA3888-2BB4-51B0-2444-7CB98853DAAD}"/>
                </a:ext>
              </a:extLst>
            </p:cNvPr>
            <p:cNvSpPr/>
            <p:nvPr/>
          </p:nvSpPr>
          <p:spPr>
            <a:xfrm>
              <a:off x="11578647" y="2838026"/>
              <a:ext cx="325119" cy="311573"/>
            </a:xfrm>
            <a:prstGeom prst="ellipse">
              <a:avLst/>
            </a:prstGeom>
            <a:solidFill>
              <a:srgbClr val="6E8795"/>
            </a:solidFill>
            <a:ln>
              <a:solidFill>
                <a:srgbClr val="6E87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FE9B9C-20A7-FC68-22E6-38342B9204EC}"/>
                </a:ext>
              </a:extLst>
            </p:cNvPr>
            <p:cNvSpPr/>
            <p:nvPr/>
          </p:nvSpPr>
          <p:spPr>
            <a:xfrm>
              <a:off x="11178251" y="2838025"/>
              <a:ext cx="325119" cy="311573"/>
            </a:xfrm>
            <a:prstGeom prst="ellipse">
              <a:avLst/>
            </a:prstGeom>
            <a:solidFill>
              <a:srgbClr val="608D2B"/>
            </a:solidFill>
            <a:ln>
              <a:solidFill>
                <a:srgbClr val="608D2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2647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C502F-D143-0C4E-DC4E-DC2CB6B54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662" y="231355"/>
            <a:ext cx="8746552" cy="6463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823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USED_LAYOUT" val="1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8"/>
  <p:tag name="ORIGINAL_AUDIO_FILEPATH" val="C:\Users\YWD334\Documents\Projects\LU Alerte\LU-Alert Annonce CB 1 20s_LU.mp3"/>
  <p:tag name="ELAPSEDTIME" val="0.00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USED_LAYOUT" val="1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USED_LAYOUT" val="1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USED_LAYOUT" val="7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USED_LAYOUT" val="1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USED_LAYOUT" val="1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USED_LAYOUT" val="7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USED_LAYOUT" val="1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USED_LAYOUT" val="1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USED_LAYOUT" val="1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USED_LAYOUT" val="1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0"/>
  <p:tag name="ARTICULATE_USED_LAYOUT" val="7"/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F17B94-C1C8-47FB-AB1B-3E9D91BE055B}"/>
</file>

<file path=customXml/itemProps2.xml><?xml version="1.0" encoding="utf-8"?>
<ds:datastoreItem xmlns:ds="http://schemas.openxmlformats.org/officeDocument/2006/customXml" ds:itemID="{89ECD0B0-D38E-4B3B-9C1D-25CC560704B5}"/>
</file>

<file path=customXml/itemProps3.xml><?xml version="1.0" encoding="utf-8"?>
<ds:datastoreItem xmlns:ds="http://schemas.openxmlformats.org/officeDocument/2006/customXml" ds:itemID="{3A0D09F3-45CD-443B-A80F-4188CF4750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Widescreen</PresentationFormat>
  <Paragraphs>38</Paragraphs>
  <Slides>33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Anne-Marie Reckinger</dc:creator>
  <cp:lastModifiedBy>Anne-Marie Reckinger</cp:lastModifiedBy>
  <cp:revision>175</cp:revision>
  <dcterms:created xsi:type="dcterms:W3CDTF">2024-10-08T11:43:15Z</dcterms:created>
  <dcterms:modified xsi:type="dcterms:W3CDTF">2024-10-16T14:00:40Z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4BE83136-D851-4BD0-BA7A-96A3B7785B7E</vt:lpwstr>
  </property>
  <property fmtid="{D5CDD505-2E9C-101B-9397-08002B2CF9AE}" pid="3" name="ArticulatePath">
    <vt:lpwstr>Conférence presse du 241017 - Présentation_0.1</vt:lpwstr>
  </property>
</Properties>
</file>