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3"/>
  </p:sldMasterIdLst>
  <p:notesMasterIdLst>
    <p:notesMasterId r:id="rId20"/>
  </p:notesMasterIdLst>
  <p:handoutMasterIdLst>
    <p:handoutMasterId r:id="rId21"/>
  </p:handoutMasterIdLst>
  <p:sldIdLst>
    <p:sldId id="256" r:id="rId4"/>
    <p:sldId id="441" r:id="rId5"/>
    <p:sldId id="471" r:id="rId6"/>
    <p:sldId id="472" r:id="rId7"/>
    <p:sldId id="290" r:id="rId8"/>
    <p:sldId id="291" r:id="rId9"/>
    <p:sldId id="292" r:id="rId10"/>
    <p:sldId id="296" r:id="rId11"/>
    <p:sldId id="295" r:id="rId12"/>
    <p:sldId id="477" r:id="rId13"/>
    <p:sldId id="478" r:id="rId14"/>
    <p:sldId id="507" r:id="rId15"/>
    <p:sldId id="463" r:id="rId16"/>
    <p:sldId id="464" r:id="rId17"/>
    <p:sldId id="465" r:id="rId18"/>
    <p:sldId id="466" r:id="rId19"/>
  </p:sldIdLst>
  <p:sldSz cx="9144000" cy="6858000" type="screen4x3"/>
  <p:notesSz cx="7010400" cy="9296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4" userDrawn="1">
          <p15:clr>
            <a:srgbClr val="A4A3A4"/>
          </p15:clr>
        </p15:guide>
        <p15:guide id="2" pos="20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76C113-D2E9-19F8-B4C9-EEE1234BBBCE}" v="106" dt="2024-12-19T07:24:24.673"/>
    <p1510:client id="{8994EFED-E5DB-4032-A320-2F68539CA976}" v="3" dt="2024-12-19T09:05:52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504"/>
        <p:guide pos="20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676C113-D2E9-19F8-B4C9-EEE1234BBBCE}"/>
    <pc:docChg chg="modSld">
      <pc:chgData name="" userId="" providerId="" clId="Web-{1676C113-D2E9-19F8-B4C9-EEE1234BBBCE}" dt="2024-12-19T07:17:24.413" v="0" actId="20577"/>
      <pc:docMkLst>
        <pc:docMk/>
      </pc:docMkLst>
      <pc:sldChg chg="modSp">
        <pc:chgData name="" userId="" providerId="" clId="Web-{1676C113-D2E9-19F8-B4C9-EEE1234BBBCE}" dt="2024-12-19T07:17:24.413" v="0" actId="20577"/>
        <pc:sldMkLst>
          <pc:docMk/>
          <pc:sldMk cId="0" sldId="256"/>
        </pc:sldMkLst>
        <pc:spChg chg="mod">
          <ac:chgData name="" userId="" providerId="" clId="Web-{1676C113-D2E9-19F8-B4C9-EEE1234BBBCE}" dt="2024-12-19T07:17:24.413" v="0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Christian Reuter" userId="S::c.reuter@fda.lu::c5341031-a89d-4db6-9d5b-5b770a423a92" providerId="AD" clId="Web-{1676C113-D2E9-19F8-B4C9-EEE1234BBBCE}"/>
    <pc:docChg chg="modSld">
      <pc:chgData name="Christian Reuter" userId="S::c.reuter@fda.lu::c5341031-a89d-4db6-9d5b-5b770a423a92" providerId="AD" clId="Web-{1676C113-D2E9-19F8-B4C9-EEE1234BBBCE}" dt="2024-12-19T07:24:24.673" v="95" actId="20577"/>
      <pc:docMkLst>
        <pc:docMk/>
      </pc:docMkLst>
      <pc:sldChg chg="modSp">
        <pc:chgData name="Christian Reuter" userId="S::c.reuter@fda.lu::c5341031-a89d-4db6-9d5b-5b770a423a92" providerId="AD" clId="Web-{1676C113-D2E9-19F8-B4C9-EEE1234BBBCE}" dt="2024-12-19T07:17:33.633" v="21" actId="20577"/>
        <pc:sldMkLst>
          <pc:docMk/>
          <pc:sldMk cId="0" sldId="256"/>
        </pc:sldMkLst>
        <pc:spChg chg="mod">
          <ac:chgData name="Christian Reuter" userId="S::c.reuter@fda.lu::c5341031-a89d-4db6-9d5b-5b770a423a92" providerId="AD" clId="Web-{1676C113-D2E9-19F8-B4C9-EEE1234BBBCE}" dt="2024-12-19T07:17:33.633" v="2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2:02.368" v="83" actId="20577"/>
        <pc:sldMkLst>
          <pc:docMk/>
          <pc:sldMk cId="1967698192" sldId="290"/>
        </pc:sldMkLst>
        <pc:spChg chg="mod">
          <ac:chgData name="Christian Reuter" userId="S::c.reuter@fda.lu::c5341031-a89d-4db6-9d5b-5b770a423a92" providerId="AD" clId="Web-{1676C113-D2E9-19F8-B4C9-EEE1234BBBCE}" dt="2024-12-19T07:21:45.070" v="81" actId="20577"/>
          <ac:spMkLst>
            <pc:docMk/>
            <pc:sldMk cId="1967698192" sldId="290"/>
            <ac:spMk id="3" creationId="{9571A0AC-7158-22E0-7065-0024381BD387}"/>
          </ac:spMkLst>
        </pc:spChg>
        <pc:spChg chg="mod">
          <ac:chgData name="Christian Reuter" userId="S::c.reuter@fda.lu::c5341031-a89d-4db6-9d5b-5b770a423a92" providerId="AD" clId="Web-{1676C113-D2E9-19F8-B4C9-EEE1234BBBCE}" dt="2024-12-19T07:22:02.368" v="83" actId="20577"/>
          <ac:spMkLst>
            <pc:docMk/>
            <pc:sldMk cId="1967698192" sldId="290"/>
            <ac:spMk id="4" creationId="{9CB7D173-D061-7201-EEC2-9C076E748D1B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2:34.120" v="85" actId="20577"/>
        <pc:sldMkLst>
          <pc:docMk/>
          <pc:sldMk cId="173930681" sldId="291"/>
        </pc:sldMkLst>
        <pc:spChg chg="mod">
          <ac:chgData name="Christian Reuter" userId="S::c.reuter@fda.lu::c5341031-a89d-4db6-9d5b-5b770a423a92" providerId="AD" clId="Web-{1676C113-D2E9-19F8-B4C9-EEE1234BBBCE}" dt="2024-12-19T07:22:34.120" v="85" actId="20577"/>
          <ac:spMkLst>
            <pc:docMk/>
            <pc:sldMk cId="173930681" sldId="291"/>
            <ac:spMk id="3" creationId="{EDFDB776-6986-3188-53D0-4BBB98709461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3:21.904" v="91" actId="20577"/>
        <pc:sldMkLst>
          <pc:docMk/>
          <pc:sldMk cId="2168471268" sldId="292"/>
        </pc:sldMkLst>
        <pc:spChg chg="mod">
          <ac:chgData name="Christian Reuter" userId="S::c.reuter@fda.lu::c5341031-a89d-4db6-9d5b-5b770a423a92" providerId="AD" clId="Web-{1676C113-D2E9-19F8-B4C9-EEE1234BBBCE}" dt="2024-12-19T07:23:21.904" v="91" actId="20577"/>
          <ac:spMkLst>
            <pc:docMk/>
            <pc:sldMk cId="2168471268" sldId="292"/>
            <ac:spMk id="3" creationId="{ED16A8DA-29A5-24AA-FF5C-EE8F33B60977}"/>
          </ac:spMkLst>
        </pc:spChg>
        <pc:spChg chg="mod">
          <ac:chgData name="Christian Reuter" userId="S::c.reuter@fda.lu::c5341031-a89d-4db6-9d5b-5b770a423a92" providerId="AD" clId="Web-{1676C113-D2E9-19F8-B4C9-EEE1234BBBCE}" dt="2024-12-19T07:22:48.058" v="86" actId="20577"/>
          <ac:spMkLst>
            <pc:docMk/>
            <pc:sldMk cId="2168471268" sldId="292"/>
            <ac:spMk id="5" creationId="{5327C995-6AD3-7EC4-5D3C-232FA54B5D8D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3:29.482" v="93" actId="20577"/>
        <pc:sldMkLst>
          <pc:docMk/>
          <pc:sldMk cId="485768611" sldId="296"/>
        </pc:sldMkLst>
        <pc:spChg chg="mod">
          <ac:chgData name="Christian Reuter" userId="S::c.reuter@fda.lu::c5341031-a89d-4db6-9d5b-5b770a423a92" providerId="AD" clId="Web-{1676C113-D2E9-19F8-B4C9-EEE1234BBBCE}" dt="2024-12-19T07:23:29.482" v="93" actId="20577"/>
          <ac:spMkLst>
            <pc:docMk/>
            <pc:sldMk cId="485768611" sldId="296"/>
            <ac:spMk id="2" creationId="{4C2DB923-2FB9-4678-5E99-0D17093ADC64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4:21.532" v="94" actId="20577"/>
        <pc:sldMkLst>
          <pc:docMk/>
          <pc:sldMk cId="3703703435" sldId="464"/>
        </pc:sldMkLst>
        <pc:spChg chg="mod">
          <ac:chgData name="Christian Reuter" userId="S::c.reuter@fda.lu::c5341031-a89d-4db6-9d5b-5b770a423a92" providerId="AD" clId="Web-{1676C113-D2E9-19F8-B4C9-EEE1234BBBCE}" dt="2024-12-19T07:24:21.532" v="94" actId="20577"/>
          <ac:spMkLst>
            <pc:docMk/>
            <pc:sldMk cId="3703703435" sldId="464"/>
            <ac:spMk id="8195" creationId="{00000000-0000-0000-0000-000000000000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4:24.673" v="95" actId="20577"/>
        <pc:sldMkLst>
          <pc:docMk/>
          <pc:sldMk cId="2247711713" sldId="465"/>
        </pc:sldMkLst>
        <pc:spChg chg="mod">
          <ac:chgData name="Christian Reuter" userId="S::c.reuter@fda.lu::c5341031-a89d-4db6-9d5b-5b770a423a92" providerId="AD" clId="Web-{1676C113-D2E9-19F8-B4C9-EEE1234BBBCE}" dt="2024-12-19T07:24:24.673" v="95" actId="20577"/>
          <ac:spMkLst>
            <pc:docMk/>
            <pc:sldMk cId="2247711713" sldId="465"/>
            <ac:spMk id="8195" creationId="{00000000-0000-0000-0000-000000000000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17:54.415" v="23" actId="20577"/>
        <pc:sldMkLst>
          <pc:docMk/>
          <pc:sldMk cId="2630336986" sldId="471"/>
        </pc:sldMkLst>
        <pc:spChg chg="mod">
          <ac:chgData name="Christian Reuter" userId="S::c.reuter@fda.lu::c5341031-a89d-4db6-9d5b-5b770a423a92" providerId="AD" clId="Web-{1676C113-D2E9-19F8-B4C9-EEE1234BBBCE}" dt="2024-12-19T07:17:54.415" v="23" actId="20577"/>
          <ac:spMkLst>
            <pc:docMk/>
            <pc:sldMk cId="2630336986" sldId="471"/>
            <ac:spMk id="8195" creationId="{00000000-0000-0000-0000-000000000000}"/>
          </ac:spMkLst>
        </pc:spChg>
      </pc:sldChg>
      <pc:sldChg chg="modSp">
        <pc:chgData name="Christian Reuter" userId="S::c.reuter@fda.lu::c5341031-a89d-4db6-9d5b-5b770a423a92" providerId="AD" clId="Web-{1676C113-D2E9-19F8-B4C9-EEE1234BBBCE}" dt="2024-12-19T07:20:29.800" v="52" actId="20577"/>
        <pc:sldMkLst>
          <pc:docMk/>
          <pc:sldMk cId="2333685507" sldId="472"/>
        </pc:sldMkLst>
        <pc:spChg chg="mod">
          <ac:chgData name="Christian Reuter" userId="S::c.reuter@fda.lu::c5341031-a89d-4db6-9d5b-5b770a423a92" providerId="AD" clId="Web-{1676C113-D2E9-19F8-B4C9-EEE1234BBBCE}" dt="2024-12-19T07:20:29.800" v="52" actId="20577"/>
          <ac:spMkLst>
            <pc:docMk/>
            <pc:sldMk cId="2333685507" sldId="472"/>
            <ac:spMk id="8195" creationId="{00000000-0000-0000-0000-000000000000}"/>
          </ac:spMkLst>
        </pc:spChg>
      </pc:sldChg>
    </pc:docChg>
  </pc:docChgLst>
  <pc:docChgLst>
    <pc:chgData name="Christian Reuter" userId="c5341031-a89d-4db6-9d5b-5b770a423a92" providerId="ADAL" clId="{8994EFED-E5DB-4032-A320-2F68539CA976}"/>
    <pc:docChg chg="custSel modSld modNotesMaster modHandout">
      <pc:chgData name="Christian Reuter" userId="c5341031-a89d-4db6-9d5b-5b770a423a92" providerId="ADAL" clId="{8994EFED-E5DB-4032-A320-2F68539CA976}" dt="2024-12-19T09:05:52.022" v="41"/>
      <pc:docMkLst>
        <pc:docMk/>
      </pc:docMkLst>
      <pc:sldChg chg="modSp mod modNotes">
        <pc:chgData name="Christian Reuter" userId="c5341031-a89d-4db6-9d5b-5b770a423a92" providerId="ADAL" clId="{8994EFED-E5DB-4032-A320-2F68539CA976}" dt="2024-12-19T09:05:52.022" v="41"/>
        <pc:sldMkLst>
          <pc:docMk/>
          <pc:sldMk cId="0" sldId="256"/>
        </pc:sldMkLst>
        <pc:spChg chg="mod">
          <ac:chgData name="Christian Reuter" userId="c5341031-a89d-4db6-9d5b-5b770a423a92" providerId="ADAL" clId="{8994EFED-E5DB-4032-A320-2F68539CA976}" dt="2024-12-18T13:24:15.509" v="0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modSp mod">
        <pc:chgData name="Christian Reuter" userId="c5341031-a89d-4db6-9d5b-5b770a423a92" providerId="ADAL" clId="{8994EFED-E5DB-4032-A320-2F68539CA976}" dt="2024-12-18T13:25:47.580" v="40" actId="255"/>
        <pc:sldMkLst>
          <pc:docMk/>
          <pc:sldMk cId="1280601178" sldId="295"/>
        </pc:sldMkLst>
        <pc:spChg chg="mod">
          <ac:chgData name="Christian Reuter" userId="c5341031-a89d-4db6-9d5b-5b770a423a92" providerId="ADAL" clId="{8994EFED-E5DB-4032-A320-2F68539CA976}" dt="2024-12-18T13:24:44.898" v="1" actId="14100"/>
          <ac:spMkLst>
            <pc:docMk/>
            <pc:sldMk cId="1280601178" sldId="295"/>
            <ac:spMk id="5" creationId="{485221FD-5761-8E1F-B675-26B7C4FF23CE}"/>
          </ac:spMkLst>
        </pc:spChg>
        <pc:spChg chg="add mod">
          <ac:chgData name="Christian Reuter" userId="c5341031-a89d-4db6-9d5b-5b770a423a92" providerId="ADAL" clId="{8994EFED-E5DB-4032-A320-2F68539CA976}" dt="2024-12-18T13:25:47.580" v="40" actId="255"/>
          <ac:spMkLst>
            <pc:docMk/>
            <pc:sldMk cId="1280601178" sldId="295"/>
            <ac:spMk id="9" creationId="{037CD6AC-BA0A-0DC5-0E38-922F9EBD0C6B}"/>
          </ac:spMkLst>
        </pc:spChg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3312349327" sldId="441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4129255704" sldId="463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3703703435" sldId="464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2247711713" sldId="465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3900296200" sldId="466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2630336986" sldId="471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2333685507" sldId="472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2613081947" sldId="477"/>
        </pc:sldMkLst>
      </pc:sldChg>
      <pc:sldChg chg="modNotes">
        <pc:chgData name="Christian Reuter" userId="c5341031-a89d-4db6-9d5b-5b770a423a92" providerId="ADAL" clId="{8994EFED-E5DB-4032-A320-2F68539CA976}" dt="2024-12-19T09:05:52.022" v="41"/>
        <pc:sldMkLst>
          <pc:docMk/>
          <pc:sldMk cId="593187134" sldId="4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3038061" cy="465719"/>
          </a:xfrm>
          <a:prstGeom prst="rect">
            <a:avLst/>
          </a:prstGeom>
        </p:spPr>
        <p:txBody>
          <a:bodyPr vert="horz" lIns="92246" tIns="46122" rIns="92246" bIns="46122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689" y="2"/>
            <a:ext cx="3038061" cy="465719"/>
          </a:xfrm>
          <a:prstGeom prst="rect">
            <a:avLst/>
          </a:prstGeom>
        </p:spPr>
        <p:txBody>
          <a:bodyPr vert="horz" lIns="92246" tIns="46122" rIns="92246" bIns="46122" rtlCol="0"/>
          <a:lstStyle>
            <a:lvl1pPr algn="r">
              <a:defRPr sz="1200" smtClean="0"/>
            </a:lvl1pPr>
          </a:lstStyle>
          <a:p>
            <a:pPr>
              <a:defRPr/>
            </a:pPr>
            <a:fld id="{17CA99BD-DEE9-40FA-B62D-1055DDD880F3}" type="datetimeFigureOut">
              <a:rPr lang="fr-LU"/>
              <a:pPr>
                <a:defRPr/>
              </a:pPr>
              <a:t>19/12/2024</a:t>
            </a:fld>
            <a:endParaRPr lang="fr-LU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8830685"/>
            <a:ext cx="3038061" cy="465718"/>
          </a:xfrm>
          <a:prstGeom prst="rect">
            <a:avLst/>
          </a:prstGeom>
        </p:spPr>
        <p:txBody>
          <a:bodyPr vert="horz" lIns="92246" tIns="46122" rIns="92246" bIns="46122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689" y="8830685"/>
            <a:ext cx="3038061" cy="465718"/>
          </a:xfrm>
          <a:prstGeom prst="rect">
            <a:avLst/>
          </a:prstGeom>
        </p:spPr>
        <p:txBody>
          <a:bodyPr vert="horz" lIns="92246" tIns="46122" rIns="92246" bIns="46122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CCDA106-E882-44ED-A724-1DF12DB18E88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582872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8025"/>
            <a:ext cx="4643437" cy="348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0709" y="4416097"/>
            <a:ext cx="5607326" cy="4182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2" y="3"/>
            <a:ext cx="3041374" cy="464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63097" algn="l"/>
                <a:tab pos="1326191" algn="l"/>
                <a:tab pos="1989289" algn="l"/>
                <a:tab pos="2652386" algn="l"/>
              </a:tabLst>
              <a:defRPr sz="13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373" y="3"/>
            <a:ext cx="3041374" cy="464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63097" algn="l"/>
                <a:tab pos="1326191" algn="l"/>
                <a:tab pos="1989289" algn="l"/>
                <a:tab pos="2652386" algn="l"/>
              </a:tabLst>
              <a:defRPr sz="13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" y="8830684"/>
            <a:ext cx="3041374" cy="464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63097" algn="l"/>
                <a:tab pos="1326191" algn="l"/>
                <a:tab pos="1989289" algn="l"/>
                <a:tab pos="2652386" algn="l"/>
              </a:tabLst>
              <a:defRPr sz="13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373" y="8830684"/>
            <a:ext cx="3041374" cy="464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097" algn="l"/>
                <a:tab pos="1326191" algn="l"/>
                <a:tab pos="1989289" algn="l"/>
                <a:tab pos="2652386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AEAADCB-1394-432F-B3CD-1261B4CADB1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105166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2C1D094-5269-4AF4-9E6B-250AA8D22277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81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81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19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64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01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092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63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51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11586-5AA7-4D81-8A34-10E55243A92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422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02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15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374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36769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98000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59231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20462" indent="-230615" defTabSz="46123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019" algn="l"/>
                <a:tab pos="1326039" algn="l"/>
                <a:tab pos="1989058" algn="l"/>
                <a:tab pos="265207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9B42BA-AAB9-48BD-B67C-80AA3A277180}" type="slidenum">
              <a:rPr lang="en-US" altLang="fr-FR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fr-FR" sz="1300">
              <a:cs typeface="Arial" panose="020B0604020202020204" pitchFamily="34" charset="0"/>
            </a:endParaRPr>
          </a:p>
        </p:txBody>
      </p:sp>
      <p:sp>
        <p:nvSpPr>
          <p:cNvPr id="92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2688" y="708025"/>
            <a:ext cx="4643437" cy="3482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00715" y="4416095"/>
            <a:ext cx="5608983" cy="418397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496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CH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9B3EE-945A-4B62-94C1-8068F461CBE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9598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C371E-B4F3-49FA-B4A4-339D0941EDF5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7737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B4FEE-C3D3-4B92-BF87-AF7D0BBE5D5C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831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A8CC3-B59D-403E-8F87-351764FADCE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3672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82B7A-9B42-4F0A-B659-594D32DD615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8681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AFBBA-A0EA-4FBF-B99D-B396EC60EE93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9831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3F162-C64A-4DBE-97C8-6F677B471CFC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59116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13B5A-32B5-47FA-9EA2-84990DDBBA06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8125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A8C56-C02A-41CF-95C0-C30DFF5ED23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5458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717B0-2A03-4529-86C8-30C9983E169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1631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9AD36-CCD7-40B4-B35F-42345357D637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91873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/>
          <p:cNvSpPr>
            <a:spLocks noChangeShapeType="1"/>
          </p:cNvSpPr>
          <p:nvPr/>
        </p:nvSpPr>
        <p:spPr bwMode="auto">
          <a:xfrm>
            <a:off x="3097213" y="896938"/>
            <a:ext cx="6059487" cy="1587"/>
          </a:xfrm>
          <a:prstGeom prst="line">
            <a:avLst/>
          </a:prstGeom>
          <a:noFill/>
          <a:ln w="63360">
            <a:solidFill>
              <a:srgbClr val="FFA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LU"/>
          </a:p>
        </p:txBody>
      </p:sp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7175"/>
            <a:ext cx="2681288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931863"/>
            <a:ext cx="787400" cy="531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C7980CE-79F7-42BA-8D4E-11E0BBC2F7D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Click to edit the title text format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Click to edit the outline text format</a:t>
            </a:r>
          </a:p>
          <a:p>
            <a:pPr lvl="1"/>
            <a:r>
              <a:rPr lang="en-GB" altLang="fr-FR"/>
              <a:t>Second Outline Level</a:t>
            </a:r>
          </a:p>
          <a:p>
            <a:pPr lvl="2"/>
            <a:r>
              <a:rPr lang="en-GB" altLang="fr-FR"/>
              <a:t>Third Outline Level</a:t>
            </a:r>
          </a:p>
          <a:p>
            <a:pPr lvl="3"/>
            <a:r>
              <a:rPr lang="en-GB" altLang="fr-FR"/>
              <a:t>Fourth Outline Level</a:t>
            </a:r>
          </a:p>
          <a:p>
            <a:pPr lvl="4"/>
            <a:r>
              <a:rPr lang="en-GB" altLang="fr-FR"/>
              <a:t>Fifth Outline Level</a:t>
            </a:r>
          </a:p>
          <a:p>
            <a:pPr lvl="4"/>
            <a:r>
              <a:rPr lang="en-GB" altLang="fr-FR"/>
              <a:t>Sixth Outline Level</a:t>
            </a:r>
          </a:p>
          <a:p>
            <a:pPr lvl="4"/>
            <a:r>
              <a:rPr lang="en-GB" altLang="fr-FR"/>
              <a:t>Seventh Outline Level</a:t>
            </a:r>
          </a:p>
          <a:p>
            <a:pPr lvl="4"/>
            <a:r>
              <a:rPr lang="en-GB" altLang="fr-FR"/>
              <a:t>Eighth Outline Level</a:t>
            </a:r>
          </a:p>
          <a:p>
            <a:pPr lvl="4"/>
            <a:r>
              <a:rPr lang="en-GB" altLang="fr-FR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75AD96B9-C9A6-4853-916F-8234CEA3356B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</a:t>
            </a:fld>
            <a:endParaRPr lang="en-US" altLang="fr-FR" sz="14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>
          <a:xfrm>
            <a:off x="251520" y="2132856"/>
            <a:ext cx="8064896" cy="4032448"/>
          </a:xfrm>
          <a:extLst>
            <a:ext uri="{91240B29-F687-4f45-9708-019B960494DF}"/>
          </a:extLst>
        </p:spPr>
        <p:txBody>
          <a:bodyPr anchor="t"/>
          <a:lstStyle/>
          <a:p>
            <a:pPr eaLnBrk="1">
              <a:lnSpc>
                <a:spcPct val="100000"/>
              </a:lnSpc>
              <a:spcBef>
                <a:spcPts val="90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fr-LU" altLang="fr-FR" sz="40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Conférence de Presse du</a:t>
            </a:r>
          </a:p>
          <a:p>
            <a:pPr eaLnBrk="1">
              <a:lnSpc>
                <a:spcPct val="100000"/>
              </a:lnSpc>
              <a:spcBef>
                <a:spcPts val="90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fr-LU" altLang="fr-FR" sz="40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19 décembre 2024</a:t>
            </a: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fr-LU" altLang="fr-FR" sz="3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fr-LU" altLang="fr-FR" sz="3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fr-LU" altLang="fr-FR" sz="3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MS PGothic"/>
              </a:rPr>
              <a:t>Fédération des Artisans</a:t>
            </a:r>
            <a:endParaRPr lang="fr-LU" altLang="fr-FR" sz="3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fr-LU" altLang="fr-FR" sz="3200" i="1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>
              <a:lnSpc>
                <a:spcPct val="100000"/>
              </a:lnSpc>
              <a:spcBef>
                <a:spcPts val="90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fr-LU" altLang="fr-FR" sz="2800" i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fr-LU" altLang="fr-FR" sz="3200" b="1" i="1" u="sng" spc="1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10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107504" y="1632762"/>
            <a:ext cx="8136904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/>
            <a:r>
              <a:rPr lang="fr-LU" sz="1700" b="1">
                <a:latin typeface="Century Gothic" panose="020B0502020202020204" pitchFamily="34" charset="0"/>
              </a:rPr>
              <a:t>Conclusion :</a:t>
            </a:r>
          </a:p>
          <a:p>
            <a:pPr marL="0" indent="0" algn="ctr"/>
            <a:endParaRPr lang="fr-LU" sz="1700" b="1">
              <a:latin typeface="Century Gothic" panose="020B0502020202020204" pitchFamily="34" charset="0"/>
            </a:endParaRPr>
          </a:p>
          <a:p>
            <a:pPr marL="0" indent="0" algn="ctr"/>
            <a:r>
              <a:rPr lang="fr-LU" sz="2400" b="1">
                <a:latin typeface="Century Gothic" panose="020B0502020202020204" pitchFamily="34" charset="0"/>
              </a:rPr>
              <a:t>Les syndicats sont un phénomène marginal au sein de l’artisanat.</a:t>
            </a:r>
          </a:p>
          <a:p>
            <a:pPr marL="0" indent="0" algn="ctr"/>
            <a:r>
              <a:rPr lang="fr-LU" sz="2400" b="1">
                <a:latin typeface="Century Gothic" panose="020B0502020202020204" pitchFamily="34" charset="0"/>
              </a:rPr>
              <a:t>Ceci étant un choix des salariés et pas des employeurs. 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196" name="Title 2"/>
          <p:cNvSpPr txBox="1">
            <a:spLocks/>
          </p:cNvSpPr>
          <p:nvPr/>
        </p:nvSpPr>
        <p:spPr bwMode="auto">
          <a:xfrm>
            <a:off x="246062" y="1124744"/>
            <a:ext cx="8651875" cy="78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fr-FR" altLang="fr-FR" sz="2800" b="1" u="sng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fr-LU" altLang="fr-FR" sz="2600" b="1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0819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11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984443"/>
            <a:ext cx="7200800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>
              <a:spcAft>
                <a:spcPts val="600"/>
              </a:spcAft>
            </a:pPr>
            <a:endParaRPr lang="fr-LU" sz="4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4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 Convention collectives de travail dans l’artisanat</a:t>
            </a:r>
          </a:p>
          <a:p>
            <a:pPr marL="0" indent="0" algn="ctr">
              <a:spcAft>
                <a:spcPts val="600"/>
              </a:spcAft>
            </a:pPr>
            <a:endParaRPr lang="fr-LU" sz="4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24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Etat des lieux et propositions</a:t>
            </a:r>
          </a:p>
        </p:txBody>
      </p:sp>
    </p:spTree>
    <p:extLst>
      <p:ext uri="{BB962C8B-B14F-4D97-AF65-F5344CB8AC3E}">
        <p14:creationId xmlns:p14="http://schemas.microsoft.com/office/powerpoint/2010/main" val="5931871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1EF56-4335-1894-4DE9-9028F5048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sz="4800">
              <a:latin typeface="Century Gothic" panose="020B0502020202020204" pitchFamily="34" charset="0"/>
            </a:endParaRPr>
          </a:p>
          <a:p>
            <a:pPr algn="ctr"/>
            <a:r>
              <a:rPr lang="en-GB" sz="4800">
                <a:latin typeface="Century Gothic" panose="020B0502020202020204" pitchFamily="34" charset="0"/>
              </a:rPr>
              <a:t>Travail du Dimanche</a:t>
            </a:r>
          </a:p>
          <a:p>
            <a:pPr algn="ctr"/>
            <a:endParaRPr lang="en-GB" sz="4800">
              <a:latin typeface="Century Gothic" panose="020B0502020202020204" pitchFamily="34" charset="0"/>
            </a:endParaRPr>
          </a:p>
          <a:p>
            <a:pPr algn="ctr"/>
            <a:r>
              <a:rPr lang="en-GB" sz="2800">
                <a:latin typeface="Century Gothic" panose="020B0502020202020204" pitchFamily="34" charset="0"/>
              </a:rPr>
              <a:t>Etat des </a:t>
            </a:r>
            <a:r>
              <a:rPr lang="en-GB" sz="2800" err="1">
                <a:latin typeface="Century Gothic" panose="020B0502020202020204" pitchFamily="34" charset="0"/>
              </a:rPr>
              <a:t>lieux</a:t>
            </a:r>
            <a:r>
              <a:rPr lang="en-GB" sz="2800">
                <a:latin typeface="Century Gothic" panose="020B0502020202020204" pitchFamily="34" charset="0"/>
              </a:rPr>
              <a:t> et propositions</a:t>
            </a:r>
          </a:p>
        </p:txBody>
      </p:sp>
    </p:spTree>
    <p:extLst>
      <p:ext uri="{BB962C8B-B14F-4D97-AF65-F5344CB8AC3E}">
        <p14:creationId xmlns:p14="http://schemas.microsoft.com/office/powerpoint/2010/main" val="3210037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13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412777"/>
            <a:ext cx="8136904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44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Heures d’ouverture</a:t>
            </a:r>
          </a:p>
          <a:p>
            <a:pPr marL="0" indent="0" algn="ctr">
              <a:spcAft>
                <a:spcPts val="600"/>
              </a:spcAft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28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Etat des lieux et propositions</a:t>
            </a:r>
          </a:p>
        </p:txBody>
      </p:sp>
    </p:spTree>
    <p:extLst>
      <p:ext uri="{BB962C8B-B14F-4D97-AF65-F5344CB8AC3E}">
        <p14:creationId xmlns:p14="http://schemas.microsoft.com/office/powerpoint/2010/main" val="4129255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14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984443"/>
            <a:ext cx="8136904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44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L’Absentéisme</a:t>
            </a:r>
          </a:p>
          <a:p>
            <a:pPr marL="0" indent="0" algn="ctr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/>
              <a:ea typeface="MS PGothic"/>
              <a:cs typeface="Arial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28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Etat de lieux et propositions</a:t>
            </a:r>
          </a:p>
        </p:txBody>
      </p:sp>
    </p:spTree>
    <p:extLst>
      <p:ext uri="{BB962C8B-B14F-4D97-AF65-F5344CB8AC3E}">
        <p14:creationId xmlns:p14="http://schemas.microsoft.com/office/powerpoint/2010/main" val="37037034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15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755576" y="1484784"/>
            <a:ext cx="813690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 algn="ctr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44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L’ITM</a:t>
            </a:r>
          </a:p>
          <a:p>
            <a:pPr marL="0" indent="0" algn="ctr">
              <a:spcAft>
                <a:spcPts val="600"/>
              </a:spcAft>
            </a:pPr>
            <a:endParaRPr lang="fr-LU" sz="4400">
              <a:solidFill>
                <a:schemeClr val="tx1">
                  <a:lumMod val="75000"/>
                  <a:lumOff val="25000"/>
                </a:schemeClr>
              </a:solidFill>
              <a:latin typeface="Century Gothic"/>
              <a:ea typeface="MS PGothic"/>
              <a:cs typeface="Arial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28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Etat des lieux et propositions</a:t>
            </a:r>
          </a:p>
        </p:txBody>
      </p:sp>
    </p:spTree>
    <p:extLst>
      <p:ext uri="{BB962C8B-B14F-4D97-AF65-F5344CB8AC3E}">
        <p14:creationId xmlns:p14="http://schemas.microsoft.com/office/powerpoint/2010/main" val="2247711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16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984443"/>
            <a:ext cx="8136904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>
              <a:spcAft>
                <a:spcPts val="600"/>
              </a:spcAft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</a:pPr>
            <a:r>
              <a:rPr lang="fr-LU" sz="44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Merci pour votre attention.</a:t>
            </a:r>
          </a:p>
        </p:txBody>
      </p:sp>
    </p:spTree>
    <p:extLst>
      <p:ext uri="{BB962C8B-B14F-4D97-AF65-F5344CB8AC3E}">
        <p14:creationId xmlns:p14="http://schemas.microsoft.com/office/powerpoint/2010/main" val="3900296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2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988840"/>
            <a:ext cx="8136904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/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/>
            <a:r>
              <a:rPr lang="fr-LU" sz="4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La Situation des entreprises artisanales reste tendue</a:t>
            </a:r>
          </a:p>
          <a:p>
            <a:pPr marL="0" indent="0" algn="ctr"/>
            <a:endParaRPr lang="fr-LU" sz="4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/>
            <a:r>
              <a:rPr lang="fr-LU" sz="2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 frais explosent alors que le chiffre d’affaires ne suit pas</a:t>
            </a:r>
            <a:endParaRPr lang="fr-LU" sz="2000">
              <a:latin typeface="Century Gothic" panose="020B0502020202020204" pitchFamily="34" charset="0"/>
            </a:endParaRPr>
          </a:p>
        </p:txBody>
      </p:sp>
      <p:sp>
        <p:nvSpPr>
          <p:cNvPr id="8196" name="Title 2"/>
          <p:cNvSpPr txBox="1">
            <a:spLocks/>
          </p:cNvSpPr>
          <p:nvPr/>
        </p:nvSpPr>
        <p:spPr bwMode="auto">
          <a:xfrm>
            <a:off x="246062" y="1124744"/>
            <a:ext cx="8651875" cy="78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fr-LU" altLang="fr-FR" sz="2600" b="1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493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3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683568" y="1700808"/>
            <a:ext cx="8136904" cy="47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 algn="ctr">
              <a:spcAft>
                <a:spcPts val="600"/>
              </a:spcAft>
            </a:pPr>
            <a:r>
              <a:rPr lang="fr-LU" sz="4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Les Points de Discussions </a:t>
            </a:r>
          </a:p>
          <a:p>
            <a:pPr marL="571500" indent="-5715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LU" sz="4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LU" sz="16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MS PGothic"/>
                <a:cs typeface="Arial"/>
              </a:rPr>
              <a:t>Comité permanent du travail et de l’emploi: L’arène de tous le drames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LU" sz="16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MS PGothic"/>
                <a:cs typeface="Arial"/>
              </a:rPr>
              <a:t>Le rôle des syndicats dans l’artisanat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LU" sz="16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Les conventions collectives de travail dans l’artisanat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LU" sz="16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 droit du travail face aux réalités des entreprises</a:t>
            </a:r>
          </a:p>
          <a:p>
            <a:pPr marL="0" indent="0">
              <a:spcAft>
                <a:spcPts val="600"/>
              </a:spcAft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369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5225"/>
            <a:ext cx="21336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>
              <a:lnSpc>
                <a:spcPct val="100000"/>
              </a:lnSpc>
              <a:spcAft>
                <a:spcPct val="0"/>
              </a:spcAft>
            </a:pPr>
            <a:fld id="{02DCD8C2-E6EC-4CF3-8473-F9917AAB6FF9}" type="slidenum">
              <a:rPr lang="en-US" altLang="fr-FR" sz="1400"/>
              <a:pPr algn="r" eaLnBrk="1">
                <a:lnSpc>
                  <a:spcPct val="100000"/>
                </a:lnSpc>
                <a:spcAft>
                  <a:spcPct val="0"/>
                </a:spcAft>
              </a:pPr>
              <a:t>4</a:t>
            </a:fld>
            <a:endParaRPr lang="en-US" altLang="fr-FR" sz="1400"/>
          </a:p>
        </p:txBody>
      </p:sp>
      <p:sp>
        <p:nvSpPr>
          <p:cNvPr id="8195" name="Text Placeholder 1"/>
          <p:cNvSpPr txBox="1">
            <a:spLocks/>
          </p:cNvSpPr>
          <p:nvPr/>
        </p:nvSpPr>
        <p:spPr bwMode="auto">
          <a:xfrm>
            <a:off x="323528" y="1488300"/>
            <a:ext cx="8187806" cy="5210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marL="342900" indent="-342900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indent="0"/>
            <a:r>
              <a:rPr lang="fr-LU" sz="2800">
                <a:latin typeface="Century Gothic" panose="020B0502020202020204" pitchFamily="34" charset="0"/>
              </a:rPr>
              <a:t>La représentativité réelle des syndicats</a:t>
            </a:r>
          </a:p>
          <a:p>
            <a:r>
              <a:rPr lang="fr-FR" sz="1600">
                <a:latin typeface="Century Gothic"/>
                <a:ea typeface="MS PGothic"/>
                <a:cs typeface="Arial"/>
              </a:rPr>
              <a:t>De manière générale, la représentativité est la base de la démocratie.</a:t>
            </a:r>
            <a:br>
              <a:rPr lang="fr-FR" sz="1600">
                <a:latin typeface="Century Gothic" panose="020B0502020202020204" pitchFamily="34" charset="0"/>
              </a:rPr>
            </a:br>
            <a:r>
              <a:rPr lang="fr-FR" sz="1600">
                <a:latin typeface="Century Gothic"/>
                <a:ea typeface="MS PGothic"/>
                <a:cs typeface="Arial"/>
              </a:rPr>
              <a:t>La question est donc : </a:t>
            </a:r>
            <a:r>
              <a:rPr lang="fr-FR" sz="1600" b="1">
                <a:latin typeface="Century Gothic"/>
                <a:ea typeface="MS PGothic"/>
                <a:cs typeface="Arial"/>
              </a:rPr>
              <a:t>dans quelle mesure les syndicats sont-ils réellement représentatifs ?</a:t>
            </a:r>
            <a:br>
              <a:rPr lang="fr-FR" sz="1600">
                <a:latin typeface="Century Gothic" panose="020B0502020202020204" pitchFamily="34" charset="0"/>
              </a:rPr>
            </a:br>
            <a:r>
              <a:rPr lang="fr-FR" sz="1600">
                <a:latin typeface="Century Gothic"/>
                <a:ea typeface="MS PGothic"/>
                <a:cs typeface="Arial"/>
              </a:rPr>
              <a:t>À quoi ressemble ce tableau en détail ?</a:t>
            </a:r>
            <a:endParaRPr lang="fr-FR"/>
          </a:p>
          <a:p>
            <a:r>
              <a:rPr lang="fr-FR" sz="1600">
                <a:latin typeface="Century Gothic"/>
                <a:ea typeface="MS PGothic"/>
                <a:cs typeface="Arial"/>
              </a:rPr>
              <a:t>Nous sommes bombardés de chiffres qui paraissent impressionnants : des milliers de délégués, d'entreprises et des dizaines de secteurs.</a:t>
            </a:r>
            <a:endParaRPr lang="fr-FR" sz="1600"/>
          </a:p>
          <a:p>
            <a:br>
              <a:rPr lang="fr-FR" sz="1600">
                <a:latin typeface="Century Gothic" panose="020B0502020202020204" pitchFamily="34" charset="0"/>
              </a:rPr>
            </a:br>
            <a:r>
              <a:rPr lang="fr-FR" sz="1600">
                <a:latin typeface="Century Gothic"/>
                <a:ea typeface="MS PGothic"/>
                <a:cs typeface="Arial"/>
              </a:rPr>
              <a:t>Nous allons examiner </a:t>
            </a:r>
            <a:r>
              <a:rPr lang="fr-FR" sz="1600" b="1">
                <a:latin typeface="Century Gothic"/>
                <a:ea typeface="MS PGothic"/>
                <a:cs typeface="Arial"/>
              </a:rPr>
              <a:t>plus en détail les résultats des élections des délégations du personnel</a:t>
            </a:r>
            <a:r>
              <a:rPr lang="fr-FR" sz="1600">
                <a:latin typeface="Century Gothic"/>
                <a:ea typeface="MS PGothic"/>
                <a:cs typeface="Arial"/>
              </a:rPr>
              <a:t> et les mettre en relation avec l’économie.</a:t>
            </a:r>
            <a:endParaRPr lang="fr-FR" sz="1600"/>
          </a:p>
          <a:p>
            <a:r>
              <a:rPr lang="fr-FR" sz="1600">
                <a:latin typeface="Century Gothic"/>
                <a:ea typeface="MS PGothic"/>
                <a:cs typeface="Arial"/>
              </a:rPr>
              <a:t>Les présentations sont reprises de l’ITM avec le code couleur suivant 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600" b="1">
                <a:solidFill>
                  <a:srgbClr val="FF0000"/>
                </a:solidFill>
                <a:latin typeface="Century Gothic" panose="020B0502020202020204" pitchFamily="34" charset="0"/>
              </a:rPr>
              <a:t>Rouge</a:t>
            </a:r>
            <a:r>
              <a:rPr lang="fr-FR" sz="160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fr-FR" sz="1600" b="1">
                <a:solidFill>
                  <a:srgbClr val="FF0000"/>
                </a:solidFill>
                <a:latin typeface="Century Gothic" panose="020B0502020202020204" pitchFamily="34" charset="0"/>
              </a:rPr>
              <a:t>OGBL</a:t>
            </a:r>
            <a:endParaRPr lang="fr-FR" sz="160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600" b="1">
                <a:solidFill>
                  <a:srgbClr val="00B050"/>
                </a:solidFill>
                <a:latin typeface="Century Gothic" panose="020B0502020202020204" pitchFamily="34" charset="0"/>
              </a:rPr>
              <a:t>Vert</a:t>
            </a:r>
            <a:r>
              <a:rPr lang="fr-FR" sz="1600">
                <a:solidFill>
                  <a:srgbClr val="00B050"/>
                </a:solidFill>
                <a:latin typeface="Century Gothic" panose="020B0502020202020204" pitchFamily="34" charset="0"/>
              </a:rPr>
              <a:t> = </a:t>
            </a:r>
            <a:r>
              <a:rPr lang="fr-FR" sz="1600" b="1">
                <a:solidFill>
                  <a:srgbClr val="00B050"/>
                </a:solidFill>
                <a:latin typeface="Century Gothic" panose="020B0502020202020204" pitchFamily="34" charset="0"/>
              </a:rPr>
              <a:t>LCGB</a:t>
            </a:r>
            <a:endParaRPr lang="fr-FR" sz="160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600" b="1">
                <a:solidFill>
                  <a:srgbClr val="D6D624"/>
                </a:solidFill>
                <a:latin typeface="Century Gothic"/>
                <a:ea typeface="MS PGothic"/>
                <a:cs typeface="Arial"/>
              </a:rPr>
              <a:t>Jaune</a:t>
            </a:r>
            <a:r>
              <a:rPr lang="fr-FR" sz="1600">
                <a:solidFill>
                  <a:srgbClr val="D6D624"/>
                </a:solidFill>
                <a:latin typeface="Century Gothic"/>
                <a:ea typeface="MS PGothic"/>
                <a:cs typeface="Arial"/>
              </a:rPr>
              <a:t> = </a:t>
            </a:r>
            <a:r>
              <a:rPr lang="fr-FR" sz="1600" b="1">
                <a:solidFill>
                  <a:srgbClr val="D6D624"/>
                </a:solidFill>
                <a:latin typeface="Century Gothic"/>
                <a:ea typeface="MS PGothic"/>
                <a:cs typeface="Arial"/>
              </a:rPr>
              <a:t>ALEBA</a:t>
            </a:r>
            <a:r>
              <a:rPr lang="fr-FR" sz="1600">
                <a:solidFill>
                  <a:srgbClr val="D6D624"/>
                </a:solidFill>
                <a:latin typeface="Century Gothic"/>
                <a:ea typeface="MS PGothic"/>
                <a:cs typeface="Arial"/>
              </a:rPr>
              <a:t> (majoritairement)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600" b="1">
                <a:solidFill>
                  <a:srgbClr val="7030A0"/>
                </a:solidFill>
                <a:latin typeface="Century Gothic" panose="020B0502020202020204" pitchFamily="34" charset="0"/>
              </a:rPr>
              <a:t>Mauve</a:t>
            </a:r>
            <a:r>
              <a:rPr lang="fr-FR" sz="1600">
                <a:solidFill>
                  <a:srgbClr val="7030A0"/>
                </a:solidFill>
                <a:latin typeface="Century Gothic" panose="020B0502020202020204" pitchFamily="34" charset="0"/>
              </a:rPr>
              <a:t> = </a:t>
            </a:r>
            <a:r>
              <a:rPr lang="fr-FR" sz="1600" b="1">
                <a:solidFill>
                  <a:srgbClr val="7030A0"/>
                </a:solidFill>
                <a:latin typeface="Century Gothic" panose="020B0502020202020204" pitchFamily="34" charset="0"/>
              </a:rPr>
              <a:t>sans affiliation syndicale</a:t>
            </a:r>
            <a:endParaRPr lang="fr-FR" sz="160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pPr marL="0" indent="0"/>
            <a:endParaRPr lang="fr-LU" sz="1700">
              <a:latin typeface="Century Gothic" panose="020B0502020202020204" pitchFamily="34" charset="0"/>
            </a:endParaRPr>
          </a:p>
          <a:p>
            <a:pPr marL="0" indent="0"/>
            <a:endParaRPr lang="fr-LU" sz="1700">
              <a:latin typeface="Century Gothic" panose="020B0502020202020204" pitchFamily="34" charset="0"/>
            </a:endParaRPr>
          </a:p>
          <a:p>
            <a:pPr marL="0" indent="0"/>
            <a:endParaRPr lang="fr-LU" sz="1700"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LU" sz="20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855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01BEE0-FCAC-529A-3A84-68D42D38C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8013" cy="936104"/>
          </a:xfrm>
        </p:spPr>
        <p:txBody>
          <a:bodyPr/>
          <a:lstStyle/>
          <a:p>
            <a:r>
              <a:rPr lang="en-GB" sz="3200"/>
              <a:t>Sur le plan national</a:t>
            </a:r>
            <a:endParaRPr lang="fr-FR" sz="32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71A0AC-7158-22E0-7065-0024381BD3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42792" cy="3852466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1800">
                <a:ea typeface="MS PGothic"/>
              </a:rPr>
              <a:t>3.389 </a:t>
            </a:r>
            <a:r>
              <a:rPr lang="en-GB" sz="1800" err="1">
                <a:ea typeface="MS PGothic"/>
              </a:rPr>
              <a:t>entreprises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ont</a:t>
            </a:r>
            <a:r>
              <a:rPr lang="en-GB" sz="1800">
                <a:ea typeface="MS PGothic"/>
              </a:rPr>
              <a:t> plus de 15 </a:t>
            </a:r>
            <a:r>
              <a:rPr lang="en-GB" sz="1800" err="1">
                <a:ea typeface="MS PGothic"/>
              </a:rPr>
              <a:t>salariés</a:t>
            </a:r>
            <a:r>
              <a:rPr lang="en-GB" sz="1800">
                <a:ea typeface="MS PGothic"/>
              </a:rPr>
              <a:t> et </a:t>
            </a:r>
            <a:r>
              <a:rPr lang="en-GB" sz="1800" err="1">
                <a:ea typeface="MS PGothic"/>
              </a:rPr>
              <a:t>doivent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participer</a:t>
            </a:r>
            <a:r>
              <a:rPr lang="en-GB" sz="1800">
                <a:ea typeface="MS PGothic"/>
              </a:rPr>
              <a:t> aux </a:t>
            </a:r>
            <a:r>
              <a:rPr lang="en-GB" sz="1800" err="1">
                <a:ea typeface="MS PGothic"/>
              </a:rPr>
              <a:t>élections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sociales</a:t>
            </a:r>
            <a:endParaRPr lang="en-GB" sz="1800">
              <a:ea typeface="MS PGothic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800" err="1">
                <a:ea typeface="MS PGothic"/>
              </a:rPr>
              <a:t>Indépendemment</a:t>
            </a:r>
            <a:r>
              <a:rPr lang="en-GB" sz="1800">
                <a:ea typeface="MS PGothic"/>
              </a:rPr>
              <a:t> de la taille des  </a:t>
            </a:r>
            <a:r>
              <a:rPr lang="en-GB" sz="1800" err="1">
                <a:ea typeface="MS PGothic"/>
              </a:rPr>
              <a:t>entreprises</a:t>
            </a:r>
            <a:r>
              <a:rPr lang="en-GB" sz="1800">
                <a:ea typeface="MS PGothic"/>
              </a:rPr>
              <a:t> :</a:t>
            </a:r>
          </a:p>
          <a:p>
            <a:pPr marL="285750" indent="-285750">
              <a:buFont typeface="Arial" panose="02020603050405020304" pitchFamily="18" charset="0"/>
              <a:buChar char="•"/>
            </a:pPr>
            <a:r>
              <a:rPr lang="en-GB" sz="1800" err="1">
                <a:ea typeface="MS PGothic"/>
              </a:rPr>
              <a:t>Syndicats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représentent</a:t>
            </a:r>
            <a:r>
              <a:rPr lang="en-GB" sz="1800">
                <a:ea typeface="MS PGothic"/>
              </a:rPr>
              <a:t> 32% des </a:t>
            </a:r>
            <a:r>
              <a:rPr lang="en-GB" sz="1800" err="1">
                <a:ea typeface="MS PGothic"/>
              </a:rPr>
              <a:t>délégés</a:t>
            </a:r>
            <a:r>
              <a:rPr lang="en-GB" sz="1800">
                <a:ea typeface="MS PGothic"/>
              </a:rPr>
              <a:t> du personnel</a:t>
            </a:r>
          </a:p>
          <a:p>
            <a:pPr marL="285750" indent="-285750">
              <a:buFont typeface="Arial" panose="02020603050405020304" pitchFamily="18" charset="0"/>
              <a:buChar char="•"/>
            </a:pPr>
            <a:r>
              <a:rPr lang="en-GB" sz="1800">
                <a:ea typeface="MS PGothic"/>
              </a:rPr>
              <a:t>68% des delegations du personnel </a:t>
            </a:r>
            <a:r>
              <a:rPr lang="en-GB" sz="1800" err="1">
                <a:ea typeface="MS PGothic"/>
              </a:rPr>
              <a:t>sont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libres</a:t>
            </a:r>
            <a:r>
              <a:rPr lang="en-GB" sz="1800">
                <a:ea typeface="MS PGothic"/>
              </a:rPr>
              <a:t> et </a:t>
            </a:r>
            <a:r>
              <a:rPr lang="en-GB" sz="1800" err="1">
                <a:ea typeface="MS PGothic"/>
              </a:rPr>
              <a:t>n’ont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aucune</a:t>
            </a:r>
            <a:r>
              <a:rPr lang="en-GB" sz="1800">
                <a:ea typeface="MS PGothic"/>
              </a:rPr>
              <a:t> affiliation syndicale</a:t>
            </a:r>
          </a:p>
          <a:p>
            <a:pPr marL="285750" indent="-285750">
              <a:buFont typeface="Arial" panose="02020603050405020304" pitchFamily="18" charset="0"/>
              <a:buChar char="•"/>
            </a:pPr>
            <a:r>
              <a:rPr lang="en-GB" sz="1800">
                <a:ea typeface="MS PGothic"/>
              </a:rPr>
              <a:t>95% des </a:t>
            </a:r>
            <a:r>
              <a:rPr lang="en-GB" sz="1800" err="1">
                <a:ea typeface="MS PGothic"/>
              </a:rPr>
              <a:t>entreprises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ont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moins</a:t>
            </a:r>
            <a:r>
              <a:rPr lang="en-GB" sz="1800">
                <a:ea typeface="MS PGothic"/>
              </a:rPr>
              <a:t> de 15 </a:t>
            </a:r>
            <a:r>
              <a:rPr lang="en-GB" sz="1800" err="1">
                <a:ea typeface="MS PGothic"/>
              </a:rPr>
              <a:t>salariés</a:t>
            </a:r>
            <a:r>
              <a:rPr lang="en-GB" sz="1800">
                <a:ea typeface="MS PGothic"/>
              </a:rPr>
              <a:t> – pas de </a:t>
            </a:r>
            <a:r>
              <a:rPr lang="en-GB" sz="1800" err="1">
                <a:ea typeface="MS PGothic"/>
              </a:rPr>
              <a:t>délégations</a:t>
            </a:r>
            <a:r>
              <a:rPr lang="en-GB" sz="1800">
                <a:ea typeface="MS PGothic"/>
              </a:rPr>
              <a:t> – pas de points de contact avec un </a:t>
            </a:r>
            <a:r>
              <a:rPr lang="en-GB" sz="1800" err="1">
                <a:ea typeface="MS PGothic"/>
              </a:rPr>
              <a:t>syndicat</a:t>
            </a:r>
            <a:endParaRPr lang="en-GB" sz="1800">
              <a:ea typeface="MS PGothic"/>
            </a:endParaRPr>
          </a:p>
          <a:p>
            <a:r>
              <a:rPr lang="en-GB" sz="1200"/>
              <a:t>*Données ITM</a:t>
            </a:r>
            <a:endParaRPr lang="fr-FR" sz="1200"/>
          </a:p>
        </p:txBody>
      </p:sp>
      <p:pic>
        <p:nvPicPr>
          <p:cNvPr id="12" name="Espace réservé du contenu 11">
            <a:extLst>
              <a:ext uri="{FF2B5EF4-FFF2-40B4-BE49-F238E27FC236}">
                <a16:creationId xmlns:a16="http://schemas.microsoft.com/office/drawing/2014/main" id="{A7F4AA9A-A239-9F26-38EC-DD021CB077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4008" y="2226469"/>
            <a:ext cx="3676335" cy="3434779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B7D173-D061-7201-EEC2-9C076E748D1B}"/>
              </a:ext>
            </a:extLst>
          </p:cNvPr>
          <p:cNvSpPr txBox="1"/>
          <p:nvPr/>
        </p:nvSpPr>
        <p:spPr>
          <a:xfrm>
            <a:off x="5561149" y="5877272"/>
            <a:ext cx="309634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Rouge</a:t>
            </a:r>
            <a:r>
              <a:rPr lang="fr-FR" sz="105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OGBL</a:t>
            </a:r>
            <a:endParaRPr lang="fr-FR" sz="105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Vert</a:t>
            </a:r>
            <a:r>
              <a:rPr lang="fr-FR" sz="1050">
                <a:solidFill>
                  <a:srgbClr val="00B05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LCGB</a:t>
            </a:r>
            <a:endParaRPr lang="fr-FR" sz="105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D6D624"/>
                </a:solidFill>
                <a:latin typeface="Century Gothic"/>
                <a:ea typeface="MS PGothic"/>
              </a:rPr>
              <a:t>Jaune</a:t>
            </a:r>
            <a:r>
              <a:rPr lang="fr-FR" sz="1050">
                <a:solidFill>
                  <a:srgbClr val="D6D624"/>
                </a:solidFill>
                <a:latin typeface="Century Gothic"/>
                <a:ea typeface="MS PGothic"/>
              </a:rPr>
              <a:t> = </a:t>
            </a:r>
            <a:r>
              <a:rPr lang="fr-FR" sz="1050" b="1">
                <a:solidFill>
                  <a:srgbClr val="D6D624"/>
                </a:solidFill>
                <a:latin typeface="Century Gothic"/>
                <a:ea typeface="MS PGothic"/>
              </a:rPr>
              <a:t>ALEBA</a:t>
            </a:r>
            <a:r>
              <a:rPr lang="fr-FR" sz="1050">
                <a:solidFill>
                  <a:srgbClr val="D6D624"/>
                </a:solidFill>
                <a:latin typeface="Century Gothic"/>
                <a:ea typeface="MS PGothic"/>
              </a:rPr>
              <a:t> (majoritairement)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Mauve</a:t>
            </a:r>
            <a:r>
              <a:rPr lang="fr-FR" sz="1050">
                <a:solidFill>
                  <a:srgbClr val="7030A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sans affiliation syndicale</a:t>
            </a:r>
            <a:endParaRPr lang="fr-FR" sz="105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69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830AA6-8211-8906-819F-45979962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84783"/>
            <a:ext cx="7283151" cy="669675"/>
          </a:xfrm>
        </p:spPr>
        <p:txBody>
          <a:bodyPr/>
          <a:lstStyle/>
          <a:p>
            <a:r>
              <a:rPr lang="en-GB" sz="2800" err="1"/>
              <a:t>Entreprises</a:t>
            </a:r>
            <a:r>
              <a:rPr lang="en-GB" sz="2800"/>
              <a:t> au </a:t>
            </a:r>
            <a:r>
              <a:rPr lang="en-GB" sz="2800" err="1"/>
              <a:t>niveau</a:t>
            </a:r>
            <a:r>
              <a:rPr lang="en-GB" sz="2800"/>
              <a:t> national avec </a:t>
            </a:r>
            <a:r>
              <a:rPr lang="en-GB" sz="2800" err="1"/>
              <a:t>moins</a:t>
            </a:r>
            <a:r>
              <a:rPr lang="en-GB" sz="2800"/>
              <a:t> de 100 </a:t>
            </a:r>
            <a:r>
              <a:rPr lang="en-GB" sz="2800" err="1"/>
              <a:t>salariés</a:t>
            </a:r>
            <a:endParaRPr lang="fr-FR" sz="28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FDB776-6986-3188-53D0-4BBB98709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552" y="2708920"/>
            <a:ext cx="3954661" cy="244827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sz="1800"/>
          </a:p>
          <a:p>
            <a:pPr>
              <a:buFont typeface="Arial" panose="020B0604020202020204" pitchFamily="34" charset="0"/>
              <a:buChar char="•"/>
            </a:pPr>
            <a:r>
              <a:rPr lang="en-GB" sz="1800">
                <a:ea typeface="MS PGothic"/>
              </a:rPr>
              <a:t>2.769 </a:t>
            </a:r>
            <a:r>
              <a:rPr lang="en-GB" sz="1800" err="1">
                <a:ea typeface="MS PGothic"/>
              </a:rPr>
              <a:t>entreprises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tous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secteurs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confondus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comptent</a:t>
            </a:r>
            <a:r>
              <a:rPr lang="en-GB" sz="1800">
                <a:ea typeface="MS PGothic"/>
              </a:rPr>
              <a:t> pus de 15 et </a:t>
            </a:r>
            <a:r>
              <a:rPr lang="en-GB" sz="1800" err="1">
                <a:ea typeface="MS PGothic"/>
              </a:rPr>
              <a:t>moins</a:t>
            </a:r>
            <a:r>
              <a:rPr lang="en-GB" sz="1800">
                <a:ea typeface="MS PGothic"/>
              </a:rPr>
              <a:t> de 100 salaries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/>
              <a:t>78% de </a:t>
            </a:r>
            <a:r>
              <a:rPr lang="en-GB" sz="1800" err="1"/>
              <a:t>ces</a:t>
            </a:r>
            <a:r>
              <a:rPr lang="en-GB" sz="1800"/>
              <a:t> </a:t>
            </a:r>
            <a:r>
              <a:rPr lang="en-GB" sz="1800" err="1"/>
              <a:t>entreprises</a:t>
            </a:r>
            <a:r>
              <a:rPr lang="en-GB" sz="1800"/>
              <a:t> </a:t>
            </a:r>
            <a:r>
              <a:rPr lang="en-GB" sz="1800" err="1"/>
              <a:t>ont</a:t>
            </a:r>
            <a:r>
              <a:rPr lang="en-GB" sz="1800"/>
              <a:t> des </a:t>
            </a:r>
            <a:r>
              <a:rPr lang="en-GB" sz="1800" err="1"/>
              <a:t>délégations</a:t>
            </a:r>
            <a:r>
              <a:rPr lang="en-GB" sz="1800"/>
              <a:t> sans participation syndicale</a:t>
            </a:r>
          </a:p>
          <a:p>
            <a:endParaRPr lang="en-GB" sz="1800"/>
          </a:p>
          <a:p>
            <a:endParaRPr lang="en-GB" sz="1800"/>
          </a:p>
          <a:p>
            <a:r>
              <a:rPr lang="en-GB" sz="1800"/>
              <a:t>*</a:t>
            </a:r>
            <a:r>
              <a:rPr lang="en-GB" sz="1200"/>
              <a:t>Données ITM</a:t>
            </a:r>
          </a:p>
          <a:p>
            <a:endParaRPr lang="en-GB" sz="1800"/>
          </a:p>
          <a:p>
            <a:r>
              <a:rPr lang="en-GB" sz="1800"/>
              <a:t> </a:t>
            </a:r>
          </a:p>
          <a:p>
            <a:endParaRPr lang="en-GB" sz="1800"/>
          </a:p>
          <a:p>
            <a:endParaRPr lang="en-GB" sz="1800"/>
          </a:p>
          <a:p>
            <a:endParaRPr lang="en-GB"/>
          </a:p>
          <a:p>
            <a:endParaRPr lang="fr-FR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A1A1DA0B-EB64-AA19-9C66-58FA2EFA30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27984" y="2226468"/>
            <a:ext cx="3776018" cy="3650803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54DAA7-7DAD-847D-230E-1207F40CB469}"/>
              </a:ext>
            </a:extLst>
          </p:cNvPr>
          <p:cNvSpPr txBox="1"/>
          <p:nvPr/>
        </p:nvSpPr>
        <p:spPr>
          <a:xfrm>
            <a:off x="5076056" y="5949280"/>
            <a:ext cx="30963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Rouge</a:t>
            </a:r>
            <a:r>
              <a:rPr lang="fr-FR" sz="105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OGBL</a:t>
            </a:r>
            <a:endParaRPr lang="fr-FR" sz="105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Vert</a:t>
            </a:r>
            <a:r>
              <a:rPr lang="fr-FR" sz="1050">
                <a:solidFill>
                  <a:srgbClr val="00B05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LCGB</a:t>
            </a:r>
            <a:endParaRPr lang="fr-FR" sz="105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FFFF00"/>
                </a:solidFill>
                <a:latin typeface="Century Gothic" panose="020B0502020202020204" pitchFamily="34" charset="0"/>
              </a:rPr>
              <a:t>Jaune</a:t>
            </a:r>
            <a:r>
              <a:rPr lang="fr-FR" sz="1050">
                <a:solidFill>
                  <a:srgbClr val="FFFF0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FFFF00"/>
                </a:solidFill>
                <a:latin typeface="Century Gothic" panose="020B0502020202020204" pitchFamily="34" charset="0"/>
              </a:rPr>
              <a:t>ALEBA</a:t>
            </a:r>
            <a:r>
              <a:rPr lang="fr-FR" sz="1050">
                <a:solidFill>
                  <a:srgbClr val="FFFF00"/>
                </a:solidFill>
                <a:latin typeface="Century Gothic" panose="020B0502020202020204" pitchFamily="34" charset="0"/>
              </a:rPr>
              <a:t> (majoritairement)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Mauve</a:t>
            </a:r>
            <a:r>
              <a:rPr lang="fr-FR" sz="1050">
                <a:solidFill>
                  <a:srgbClr val="7030A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sans affiliation syndicale</a:t>
            </a:r>
            <a:endParaRPr lang="fr-FR" sz="105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3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3EE280-0A01-A81D-0D46-47ABFA7E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124744"/>
            <a:ext cx="7427168" cy="864096"/>
          </a:xfrm>
        </p:spPr>
        <p:txBody>
          <a:bodyPr/>
          <a:lstStyle/>
          <a:p>
            <a:r>
              <a:rPr lang="en-GB" sz="2800" err="1"/>
              <a:t>Entreprises</a:t>
            </a:r>
            <a:r>
              <a:rPr lang="en-GB" sz="2800"/>
              <a:t> avec plus de 100 </a:t>
            </a:r>
            <a:r>
              <a:rPr lang="en-GB" sz="2800" err="1"/>
              <a:t>salariés</a:t>
            </a:r>
            <a:endParaRPr lang="fr-FR" sz="28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16A8DA-29A5-24AA-FF5C-EE8F33B60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48880"/>
            <a:ext cx="4037013" cy="3780458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1800"/>
              <a:t>620 </a:t>
            </a:r>
            <a:r>
              <a:rPr lang="en-GB" sz="1800" err="1"/>
              <a:t>entreprises</a:t>
            </a:r>
            <a:r>
              <a:rPr lang="en-GB" sz="1800"/>
              <a:t> sur 41.000 </a:t>
            </a:r>
            <a:r>
              <a:rPr lang="en-GB" sz="1800" err="1"/>
              <a:t>entreprises</a:t>
            </a:r>
            <a:r>
              <a:rPr lang="en-GB" sz="1800"/>
              <a:t> au Luxembourg </a:t>
            </a:r>
            <a:r>
              <a:rPr lang="en-GB" sz="1800" err="1"/>
              <a:t>ont</a:t>
            </a:r>
            <a:r>
              <a:rPr lang="en-GB" sz="1800"/>
              <a:t> plus de 100 </a:t>
            </a:r>
            <a:r>
              <a:rPr lang="en-GB" sz="1800" err="1"/>
              <a:t>salariés</a:t>
            </a:r>
            <a:endParaRPr lang="en-GB" sz="1800"/>
          </a:p>
          <a:p>
            <a:pPr>
              <a:buFont typeface="Arial" panose="020B0604020202020204" pitchFamily="34" charset="0"/>
              <a:buChar char="•"/>
            </a:pPr>
            <a:r>
              <a:rPr lang="en-GB" sz="1800">
                <a:ea typeface="MS PGothic"/>
              </a:rPr>
              <a:t>Syndicats </a:t>
            </a:r>
            <a:r>
              <a:rPr lang="en-GB" sz="1800" err="1">
                <a:ea typeface="MS PGothic"/>
              </a:rPr>
              <a:t>présents</a:t>
            </a:r>
            <a:r>
              <a:rPr lang="en-GB" sz="1800">
                <a:ea typeface="MS PGothic"/>
              </a:rPr>
              <a:t> dans 67% des </a:t>
            </a:r>
            <a:r>
              <a:rPr lang="en-GB" sz="1800" err="1">
                <a:ea typeface="MS PGothic"/>
              </a:rPr>
              <a:t>délégations</a:t>
            </a:r>
            <a:endParaRPr lang="en-GB" sz="1800">
              <a:ea typeface="MS PGothic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800"/>
              <a:t>33% sans </a:t>
            </a:r>
            <a:r>
              <a:rPr lang="en-GB" sz="1800" err="1"/>
              <a:t>partipation</a:t>
            </a:r>
            <a:r>
              <a:rPr lang="en-GB" sz="1800"/>
              <a:t> syndicale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err="1">
                <a:ea typeface="MS PGothic"/>
              </a:rPr>
              <a:t>Seulement</a:t>
            </a:r>
            <a:r>
              <a:rPr lang="en-GB" sz="1800">
                <a:ea typeface="MS PGothic"/>
              </a:rPr>
              <a:t> à </a:t>
            </a:r>
            <a:r>
              <a:rPr lang="en-GB" sz="1800" err="1">
                <a:ea typeface="MS PGothic"/>
              </a:rPr>
              <a:t>partir</a:t>
            </a:r>
            <a:r>
              <a:rPr lang="en-GB" sz="1800">
                <a:ea typeface="MS PGothic"/>
              </a:rPr>
              <a:t> de 100 </a:t>
            </a:r>
            <a:r>
              <a:rPr lang="en-GB" sz="1800" err="1">
                <a:ea typeface="MS PGothic"/>
              </a:rPr>
              <a:t>salariés</a:t>
            </a:r>
            <a:r>
              <a:rPr lang="en-GB" sz="1800">
                <a:ea typeface="MS PGothic"/>
              </a:rPr>
              <a:t> et dans </a:t>
            </a:r>
            <a:r>
              <a:rPr lang="en-GB" sz="1800" err="1">
                <a:ea typeface="MS PGothic"/>
              </a:rPr>
              <a:t>une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partie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infime</a:t>
            </a:r>
            <a:r>
              <a:rPr lang="en-GB" sz="1800">
                <a:ea typeface="MS PGothic"/>
              </a:rPr>
              <a:t> de </a:t>
            </a:r>
            <a:r>
              <a:rPr lang="en-GB" sz="1800" err="1">
                <a:ea typeface="MS PGothic"/>
              </a:rPr>
              <a:t>l’ensemble</a:t>
            </a:r>
            <a:r>
              <a:rPr lang="en-GB" sz="1800">
                <a:ea typeface="MS PGothic"/>
              </a:rPr>
              <a:t> des </a:t>
            </a:r>
            <a:r>
              <a:rPr lang="en-GB" sz="1800" err="1">
                <a:ea typeface="MS PGothic"/>
              </a:rPr>
              <a:t>entreprises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l’implication</a:t>
            </a:r>
            <a:r>
              <a:rPr lang="en-GB" sz="1800">
                <a:ea typeface="MS PGothic"/>
              </a:rPr>
              <a:t> syndicale </a:t>
            </a:r>
            <a:r>
              <a:rPr lang="en-GB" sz="1800" err="1">
                <a:ea typeface="MS PGothic"/>
              </a:rPr>
              <a:t>devient</a:t>
            </a:r>
            <a:r>
              <a:rPr lang="en-GB" sz="1800">
                <a:ea typeface="MS PGothic"/>
              </a:rPr>
              <a:t> </a:t>
            </a:r>
            <a:r>
              <a:rPr lang="en-GB" sz="1800" err="1">
                <a:ea typeface="MS PGothic"/>
              </a:rPr>
              <a:t>notoire</a:t>
            </a:r>
            <a:endParaRPr lang="en-GB" sz="1800">
              <a:ea typeface="MS PGothic"/>
            </a:endParaRPr>
          </a:p>
          <a:p>
            <a:r>
              <a:rPr lang="en-GB" sz="2100"/>
              <a:t>*</a:t>
            </a:r>
            <a:r>
              <a:rPr lang="en-GB" sz="1200"/>
              <a:t>Données ITM</a:t>
            </a:r>
            <a:endParaRPr lang="fr-FR" sz="1200"/>
          </a:p>
          <a:p>
            <a:endParaRPr lang="fr-FR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3DC8C8B6-E90D-3CBA-F8B6-C77D1E3D3C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40498" y="2226469"/>
            <a:ext cx="3263504" cy="3263504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27C995-6AD3-7EC4-5D3C-232FA54B5D8D}"/>
              </a:ext>
            </a:extLst>
          </p:cNvPr>
          <p:cNvSpPr txBox="1"/>
          <p:nvPr/>
        </p:nvSpPr>
        <p:spPr>
          <a:xfrm>
            <a:off x="5076056" y="5949280"/>
            <a:ext cx="309634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Rouge</a:t>
            </a:r>
            <a:r>
              <a:rPr lang="fr-FR" sz="105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OGBL</a:t>
            </a:r>
            <a:endParaRPr lang="fr-FR" sz="105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Vert</a:t>
            </a:r>
            <a:r>
              <a:rPr lang="fr-FR" sz="1050">
                <a:solidFill>
                  <a:srgbClr val="00B05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LCGB</a:t>
            </a:r>
            <a:endParaRPr lang="fr-FR" sz="105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D6D624"/>
                </a:solidFill>
                <a:latin typeface="Century Gothic"/>
                <a:ea typeface="MS PGothic"/>
              </a:rPr>
              <a:t>Jaune</a:t>
            </a:r>
            <a:r>
              <a:rPr lang="fr-FR" sz="1050">
                <a:solidFill>
                  <a:srgbClr val="D6D624"/>
                </a:solidFill>
                <a:latin typeface="Century Gothic"/>
                <a:ea typeface="MS PGothic"/>
              </a:rPr>
              <a:t> = </a:t>
            </a:r>
            <a:r>
              <a:rPr lang="fr-FR" sz="1050" b="1">
                <a:solidFill>
                  <a:srgbClr val="D6D624"/>
                </a:solidFill>
                <a:latin typeface="Century Gothic"/>
                <a:ea typeface="MS PGothic"/>
              </a:rPr>
              <a:t>ALEBA</a:t>
            </a:r>
            <a:r>
              <a:rPr lang="fr-FR" sz="1050">
                <a:solidFill>
                  <a:srgbClr val="D6D624"/>
                </a:solidFill>
                <a:latin typeface="Century Gothic"/>
                <a:ea typeface="MS PGothic"/>
              </a:rPr>
              <a:t> (majoritairement)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Mauve</a:t>
            </a:r>
            <a:r>
              <a:rPr lang="fr-FR" sz="1050">
                <a:solidFill>
                  <a:srgbClr val="7030A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sans affiliation syndicale</a:t>
            </a:r>
            <a:endParaRPr lang="fr-FR" sz="105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71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2DB923-2FB9-4678-5E99-0D17093A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212" y="1445632"/>
            <a:ext cx="7536180" cy="994172"/>
          </a:xfrm>
        </p:spPr>
        <p:txBody>
          <a:bodyPr>
            <a:noAutofit/>
          </a:bodyPr>
          <a:lstStyle/>
          <a:p>
            <a:r>
              <a:rPr lang="en-GB" sz="2400">
                <a:ea typeface="MS PGothic"/>
              </a:rPr>
              <a:t>Le </a:t>
            </a:r>
            <a:r>
              <a:rPr lang="en-GB" sz="2400" err="1">
                <a:ea typeface="MS PGothic"/>
              </a:rPr>
              <a:t>secteur</a:t>
            </a:r>
            <a:r>
              <a:rPr lang="en-GB" sz="2400">
                <a:ea typeface="MS PGothic"/>
              </a:rPr>
              <a:t> de la construction au </a:t>
            </a:r>
            <a:r>
              <a:rPr lang="en-GB" sz="2400" err="1">
                <a:ea typeface="MS PGothic"/>
              </a:rPr>
              <a:t>sens</a:t>
            </a:r>
            <a:r>
              <a:rPr lang="en-GB" sz="2400">
                <a:ea typeface="MS PGothic"/>
              </a:rPr>
              <a:t> large </a:t>
            </a:r>
            <a:r>
              <a:rPr lang="en-GB" sz="2400" err="1">
                <a:ea typeface="MS PGothic"/>
              </a:rPr>
              <a:t>connaît</a:t>
            </a:r>
            <a:r>
              <a:rPr lang="en-GB" sz="2400">
                <a:ea typeface="MS PGothic"/>
              </a:rPr>
              <a:t> la plus forte présence syndicale et encore…</a:t>
            </a:r>
            <a:endParaRPr lang="fr-FR" sz="2400">
              <a:ea typeface="MS PGothic"/>
            </a:endParaRP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A148FBB6-958A-47B6-BAF3-50703FB751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604463"/>
              </p:ext>
            </p:extLst>
          </p:nvPr>
        </p:nvGraphicFramePr>
        <p:xfrm>
          <a:off x="1881963" y="2896280"/>
          <a:ext cx="5506338" cy="2506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2222">
                  <a:extLst>
                    <a:ext uri="{9D8B030D-6E8A-4147-A177-3AD203B41FA5}">
                      <a16:colId xmlns:a16="http://schemas.microsoft.com/office/drawing/2014/main" val="3002224434"/>
                    </a:ext>
                  </a:extLst>
                </a:gridCol>
                <a:gridCol w="1468670">
                  <a:extLst>
                    <a:ext uri="{9D8B030D-6E8A-4147-A177-3AD203B41FA5}">
                      <a16:colId xmlns:a16="http://schemas.microsoft.com/office/drawing/2014/main" val="1862680466"/>
                    </a:ext>
                  </a:extLst>
                </a:gridCol>
                <a:gridCol w="1835446">
                  <a:extLst>
                    <a:ext uri="{9D8B030D-6E8A-4147-A177-3AD203B41FA5}">
                      <a16:colId xmlns:a16="http://schemas.microsoft.com/office/drawing/2014/main" val="682062919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900" kern="100">
                        <a:effectLst/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en-GB" sz="9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kern="100">
                          <a:effectLst/>
                        </a:rPr>
                        <a:t>Entreprises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kern="100">
                          <a:effectLst/>
                        </a:rPr>
                        <a:t>Salariés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349355"/>
                  </a:ext>
                </a:extLst>
              </a:tr>
              <a:tr h="311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Gros-Oeuvre 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1.179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21.576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000548"/>
                  </a:ext>
                </a:extLst>
              </a:tr>
              <a:tr h="627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Fermeture du Bâtiment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   482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 4.802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98380"/>
                  </a:ext>
                </a:extLst>
              </a:tr>
              <a:tr h="311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Génie Technique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1.132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18.045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11718"/>
                  </a:ext>
                </a:extLst>
              </a:tr>
              <a:tr h="311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Parachèvement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1.031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kern="100">
                          <a:effectLst/>
                        </a:rPr>
                        <a:t>11.482</a:t>
                      </a:r>
                      <a:endParaRPr lang="fr-FR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10350"/>
                  </a:ext>
                </a:extLst>
              </a:tr>
              <a:tr h="621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1" kern="100">
                          <a:effectLst/>
                        </a:rPr>
                        <a:t>Total</a:t>
                      </a:r>
                      <a:endParaRPr lang="fr-FR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1" kern="100">
                          <a:effectLst/>
                        </a:rPr>
                        <a:t>3.824</a:t>
                      </a:r>
                      <a:endParaRPr lang="fr-FR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1" kern="100">
                          <a:effectLst/>
                        </a:rPr>
                        <a:t>55.905</a:t>
                      </a:r>
                      <a:endParaRPr lang="fr-FR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144" marR="7144" marT="7144" marB="71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077344"/>
                  </a:ext>
                </a:extLst>
              </a:tr>
            </a:tbl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E23CE086-20FA-05B1-7E39-828656977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55576"/>
            <a:ext cx="138564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E6BB7F-C4A0-6782-9D3A-6858DCF6314E}"/>
              </a:ext>
            </a:extLst>
          </p:cNvPr>
          <p:cNvSpPr txBox="1"/>
          <p:nvPr/>
        </p:nvSpPr>
        <p:spPr>
          <a:xfrm>
            <a:off x="3059832" y="5949280"/>
            <a:ext cx="3096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/>
              <a:t>*</a:t>
            </a:r>
            <a:r>
              <a:rPr lang="en-GB" sz="1200" err="1"/>
              <a:t>CdM</a:t>
            </a:r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485768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BCBD67-2060-406E-8AF9-7F23A3801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1" y="2132856"/>
            <a:ext cx="7904980" cy="360038"/>
          </a:xfrm>
        </p:spPr>
        <p:txBody>
          <a:bodyPr>
            <a:noAutofit/>
          </a:bodyPr>
          <a:lstStyle/>
          <a:p>
            <a:pPr algn="l"/>
            <a:br>
              <a:rPr lang="en-GB" sz="1400"/>
            </a:br>
            <a:br>
              <a:rPr lang="en-GB" sz="1400"/>
            </a:br>
            <a:r>
              <a:rPr lang="en-GB" sz="1400" err="1"/>
              <a:t>Même</a:t>
            </a:r>
            <a:r>
              <a:rPr lang="en-GB" sz="1400"/>
              <a:t> dans le </a:t>
            </a:r>
            <a:r>
              <a:rPr lang="en-GB" sz="1400" err="1"/>
              <a:t>secteur</a:t>
            </a:r>
            <a:r>
              <a:rPr lang="en-GB" sz="1400"/>
              <a:t> de la construction qui </a:t>
            </a:r>
            <a:r>
              <a:rPr lang="en-GB" sz="1400" err="1"/>
              <a:t>est</a:t>
            </a:r>
            <a:r>
              <a:rPr lang="en-GB" sz="1400"/>
              <a:t> le </a:t>
            </a:r>
            <a:r>
              <a:rPr lang="en-GB" sz="1400" err="1"/>
              <a:t>secteur</a:t>
            </a:r>
            <a:r>
              <a:rPr lang="en-GB" sz="1400"/>
              <a:t> de </a:t>
            </a:r>
            <a:r>
              <a:rPr lang="en-GB" sz="1400" err="1"/>
              <a:t>l’artisanat</a:t>
            </a:r>
            <a:r>
              <a:rPr lang="en-GB" sz="1400"/>
              <a:t> le plus </a:t>
            </a:r>
            <a:r>
              <a:rPr lang="en-GB" sz="1400" err="1"/>
              <a:t>syndiqué</a:t>
            </a:r>
            <a:r>
              <a:rPr lang="en-GB" sz="1400"/>
              <a:t>, les </a:t>
            </a:r>
            <a:r>
              <a:rPr lang="en-GB" sz="1400" err="1"/>
              <a:t>syndicats</a:t>
            </a:r>
            <a:r>
              <a:rPr lang="en-GB" sz="1400"/>
              <a:t> </a:t>
            </a:r>
            <a:r>
              <a:rPr lang="en-GB" sz="1400" err="1"/>
              <a:t>n’arrivent</a:t>
            </a:r>
            <a:r>
              <a:rPr lang="en-GB" sz="1400"/>
              <a:t> pas à </a:t>
            </a:r>
            <a:r>
              <a:rPr lang="en-GB" sz="1400" err="1"/>
              <a:t>s’imposer</a:t>
            </a:r>
            <a:br>
              <a:rPr lang="en-GB" sz="1400"/>
            </a:br>
            <a:br>
              <a:rPr lang="en-GB" sz="1400"/>
            </a:br>
            <a:r>
              <a:rPr lang="en-GB" sz="1400" err="1"/>
              <a:t>Seulement</a:t>
            </a:r>
            <a:r>
              <a:rPr lang="en-GB" sz="1400"/>
              <a:t> 600 </a:t>
            </a:r>
            <a:r>
              <a:rPr lang="en-GB" sz="1400" err="1"/>
              <a:t>délégations</a:t>
            </a:r>
            <a:r>
              <a:rPr lang="en-GB" sz="1400"/>
              <a:t> du personnel sur 3.800 </a:t>
            </a:r>
            <a:r>
              <a:rPr lang="en-GB" sz="1400" err="1"/>
              <a:t>comptent</a:t>
            </a:r>
            <a:r>
              <a:rPr lang="en-GB" sz="1400"/>
              <a:t> </a:t>
            </a:r>
            <a:r>
              <a:rPr lang="en-GB" sz="1400" err="1"/>
              <a:t>une</a:t>
            </a:r>
            <a:r>
              <a:rPr lang="en-GB" sz="1400"/>
              <a:t> representation syndicale. Le </a:t>
            </a:r>
            <a:r>
              <a:rPr lang="en-GB" sz="1400" err="1"/>
              <a:t>reste</a:t>
            </a:r>
            <a:r>
              <a:rPr lang="en-GB" sz="1400"/>
              <a:t> </a:t>
            </a:r>
            <a:r>
              <a:rPr lang="en-GB" sz="1400" err="1"/>
              <a:t>sont</a:t>
            </a:r>
            <a:r>
              <a:rPr lang="en-GB" sz="1400"/>
              <a:t> des </a:t>
            </a:r>
            <a:r>
              <a:rPr lang="en-GB" sz="1400" err="1"/>
              <a:t>délégués</a:t>
            </a:r>
            <a:r>
              <a:rPr lang="en-GB" sz="1400"/>
              <a:t> </a:t>
            </a:r>
            <a:r>
              <a:rPr lang="en-GB" sz="1400" err="1"/>
              <a:t>libres</a:t>
            </a:r>
            <a:r>
              <a:rPr lang="en-GB" sz="1400"/>
              <a:t>. </a:t>
            </a:r>
            <a:br>
              <a:rPr lang="en-GB" sz="1400"/>
            </a:br>
            <a:br>
              <a:rPr lang="en-GB" sz="1600"/>
            </a:br>
            <a:r>
              <a:rPr lang="en-GB" sz="1400"/>
              <a:t> </a:t>
            </a:r>
            <a:br>
              <a:rPr lang="en-GB" sz="1800"/>
            </a:br>
            <a:r>
              <a:rPr lang="en-GB" sz="1800"/>
              <a:t> </a:t>
            </a:r>
            <a:br>
              <a:rPr lang="en-GB" sz="1800"/>
            </a:br>
            <a:endParaRPr lang="fr-FR" sz="180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DC0A5A-7461-DD8D-965D-62BE44B4A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528" y="2780927"/>
            <a:ext cx="3600400" cy="1211165"/>
          </a:xfrm>
        </p:spPr>
        <p:txBody>
          <a:bodyPr>
            <a:normAutofit fontScale="62500" lnSpcReduction="20000"/>
          </a:bodyPr>
          <a:lstStyle/>
          <a:p>
            <a:r>
              <a:rPr lang="en-GB"/>
              <a:t>531 </a:t>
            </a:r>
            <a:r>
              <a:rPr lang="en-GB" err="1"/>
              <a:t>entreprises</a:t>
            </a:r>
            <a:r>
              <a:rPr lang="en-GB"/>
              <a:t>  entre 15 et 100 </a:t>
            </a:r>
            <a:r>
              <a:rPr lang="en-GB" err="1"/>
              <a:t>salariés</a:t>
            </a:r>
            <a:endParaRPr lang="en-GB"/>
          </a:p>
          <a:p>
            <a:r>
              <a:rPr lang="en-GB" err="1"/>
              <a:t>Syndicats</a:t>
            </a:r>
            <a:r>
              <a:rPr lang="en-GB"/>
              <a:t> </a:t>
            </a:r>
            <a:r>
              <a:rPr lang="en-GB" err="1"/>
              <a:t>ont</a:t>
            </a:r>
            <a:r>
              <a:rPr lang="en-GB"/>
              <a:t> 32% des </a:t>
            </a:r>
            <a:r>
              <a:rPr lang="en-GB" err="1"/>
              <a:t>délégués</a:t>
            </a:r>
            <a:endParaRPr lang="en-GB"/>
          </a:p>
          <a:p>
            <a:endParaRPr lang="fr-FR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ED220BC8-8F39-3063-AD72-73CC487AA90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96589" y="3992092"/>
            <a:ext cx="2555331" cy="2461244"/>
          </a:xfr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5221FD-5761-8E1F-B675-26B7C4FF2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76056" y="2996952"/>
            <a:ext cx="3440485" cy="576064"/>
          </a:xfrm>
        </p:spPr>
        <p:txBody>
          <a:bodyPr>
            <a:normAutofit fontScale="62500" lnSpcReduction="20000"/>
          </a:bodyPr>
          <a:lstStyle/>
          <a:p>
            <a:r>
              <a:rPr lang="en-GB"/>
              <a:t>78 </a:t>
            </a:r>
            <a:r>
              <a:rPr lang="en-GB" err="1"/>
              <a:t>entreprises</a:t>
            </a:r>
            <a:r>
              <a:rPr lang="en-GB"/>
              <a:t> de plus de 100 salaries </a:t>
            </a:r>
          </a:p>
          <a:p>
            <a:r>
              <a:rPr lang="en-GB"/>
              <a:t>Le </a:t>
            </a:r>
            <a:r>
              <a:rPr lang="en-GB" err="1"/>
              <a:t>syndicats</a:t>
            </a:r>
            <a:r>
              <a:rPr lang="en-GB"/>
              <a:t> </a:t>
            </a:r>
            <a:r>
              <a:rPr lang="en-GB" err="1"/>
              <a:t>ont</a:t>
            </a:r>
            <a:r>
              <a:rPr lang="en-GB"/>
              <a:t> 58 % des </a:t>
            </a:r>
            <a:r>
              <a:rPr lang="en-GB" err="1"/>
              <a:t>délégués</a:t>
            </a:r>
            <a:endParaRPr lang="en-GB"/>
          </a:p>
        </p:txBody>
      </p:sp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FAAD7928-5522-3A7F-DD87-0295D6A7C59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179524" y="3965720"/>
            <a:ext cx="2667887" cy="2533253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2DE7BC-56E9-4A70-0B49-57FBA689C0EB}"/>
              </a:ext>
            </a:extLst>
          </p:cNvPr>
          <p:cNvSpPr txBox="1"/>
          <p:nvPr/>
        </p:nvSpPr>
        <p:spPr>
          <a:xfrm>
            <a:off x="3851920" y="4467648"/>
            <a:ext cx="1440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Rouge</a:t>
            </a:r>
            <a:r>
              <a:rPr lang="fr-FR" sz="105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FF0000"/>
                </a:solidFill>
                <a:latin typeface="Century Gothic" panose="020B0502020202020204" pitchFamily="34" charset="0"/>
              </a:rPr>
              <a:t>OGBL</a:t>
            </a:r>
            <a:endParaRPr lang="fr-FR" sz="105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Vert</a:t>
            </a:r>
            <a:r>
              <a:rPr lang="fr-FR" sz="1050">
                <a:solidFill>
                  <a:srgbClr val="00B05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00B050"/>
                </a:solidFill>
                <a:latin typeface="Century Gothic" panose="020B0502020202020204" pitchFamily="34" charset="0"/>
              </a:rPr>
              <a:t>LCGB</a:t>
            </a:r>
            <a:endParaRPr lang="fr-FR" sz="105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Mauve</a:t>
            </a:r>
            <a:r>
              <a:rPr lang="fr-FR" sz="1050">
                <a:solidFill>
                  <a:srgbClr val="7030A0"/>
                </a:solidFill>
                <a:latin typeface="Century Gothic" panose="020B0502020202020204" pitchFamily="34" charset="0"/>
              </a:rPr>
              <a:t> = </a:t>
            </a:r>
            <a:r>
              <a:rPr lang="fr-FR" sz="1050" b="1">
                <a:solidFill>
                  <a:srgbClr val="7030A0"/>
                </a:solidFill>
                <a:latin typeface="Century Gothic" panose="020B0502020202020204" pitchFamily="34" charset="0"/>
              </a:rPr>
              <a:t>sans affiliation syndicale</a:t>
            </a:r>
            <a:endParaRPr lang="fr-FR" sz="105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7CD6AC-BA0A-0DC5-0E38-922F9EBD0C6B}"/>
              </a:ext>
            </a:extLst>
          </p:cNvPr>
          <p:cNvSpPr txBox="1"/>
          <p:nvPr/>
        </p:nvSpPr>
        <p:spPr>
          <a:xfrm>
            <a:off x="3851920" y="6165304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1200"/>
              <a:t>Source ITM</a:t>
            </a:r>
          </a:p>
        </p:txBody>
      </p:sp>
    </p:spTree>
    <p:extLst>
      <p:ext uri="{BB962C8B-B14F-4D97-AF65-F5344CB8AC3E}">
        <p14:creationId xmlns:p14="http://schemas.microsoft.com/office/powerpoint/2010/main" val="1280601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Arial Unicode MS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82D193008B5947AE4C13106B370E0E" ma:contentTypeVersion="15" ma:contentTypeDescription="Create a new document." ma:contentTypeScope="" ma:versionID="71e042a36dc37a495bd37855c2d6305f">
  <xsd:schema xmlns:xsd="http://www.w3.org/2001/XMLSchema" xmlns:xs="http://www.w3.org/2001/XMLSchema" xmlns:p="http://schemas.microsoft.com/office/2006/metadata/properties" xmlns:ns2="2b8397e3-6c0d-4017-bea6-56b49487245b" xmlns:ns3="c70d87b7-4054-435b-a56d-7a4a28511f13" targetNamespace="http://schemas.microsoft.com/office/2006/metadata/properties" ma:root="true" ma:fieldsID="0dc66379c2680ba67da0a5f6b0a7a1bd" ns2:_="" ns3:_="">
    <xsd:import namespace="2b8397e3-6c0d-4017-bea6-56b49487245b"/>
    <xsd:import namespace="c70d87b7-4054-435b-a56d-7a4a28511f1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397e3-6c0d-4017-bea6-56b4948724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d2a28a1-840f-48b3-b1cf-c6c17fccdc9e}" ma:internalName="TaxCatchAll" ma:showField="CatchAllData" ma:web="2b8397e3-6c0d-4017-bea6-56b4948724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0d87b7-4054-435b-a56d-7a4a28511f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b0464a4-2940-4177-bb6b-a6c3074d1b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EA0F9D-A816-4EF5-BCDF-31C6B669576D}">
  <ds:schemaRefs>
    <ds:schemaRef ds:uri="2b8397e3-6c0d-4017-bea6-56b49487245b"/>
    <ds:schemaRef ds:uri="c70d87b7-4054-435b-a56d-7a4a28511f1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0F40E3-4DC2-4BCF-B970-F1292B90BD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618</Words>
  <Application>Microsoft Office PowerPoint</Application>
  <PresentationFormat>On-screen Show (4:3)</PresentationFormat>
  <Paragraphs>144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PGothic</vt:lpstr>
      <vt:lpstr>MS PGothic</vt:lpstr>
      <vt:lpstr>Aptos</vt:lpstr>
      <vt:lpstr>Arial</vt:lpstr>
      <vt:lpstr>Century Gothic</vt:lpstr>
      <vt:lpstr>Times New Roman</vt:lpstr>
      <vt:lpstr>Thème Office</vt:lpstr>
      <vt:lpstr>PowerPoint Presentation</vt:lpstr>
      <vt:lpstr>PowerPoint Presentation</vt:lpstr>
      <vt:lpstr>PowerPoint Presentation</vt:lpstr>
      <vt:lpstr>PowerPoint Presentation</vt:lpstr>
      <vt:lpstr>Sur le plan national</vt:lpstr>
      <vt:lpstr>Entreprises au niveau national avec moins de 100 salariés</vt:lpstr>
      <vt:lpstr>Entreprises avec plus de 100 salariés</vt:lpstr>
      <vt:lpstr>Le secteur de la construction au sens large connaît la plus forte présence syndicale et encore…</vt:lpstr>
      <vt:lpstr>  Même dans le secteur de la construction qui est le secteur de l’artisanat le plus syndiqué, les syndicats n’arrivent pas à s’imposer  Seulement 600 délégations du personnel sur 3.800 comptent une representation syndicale. Le reste sont des délégués libres.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Sandy Mazeau</dc:creator>
  <cp:lastModifiedBy>Christian Reuter</cp:lastModifiedBy>
  <cp:revision>1</cp:revision>
  <cp:lastPrinted>2024-12-19T09:05:56Z</cp:lastPrinted>
  <dcterms:created xsi:type="dcterms:W3CDTF">1601-01-01T00:00:00Z</dcterms:created>
  <dcterms:modified xsi:type="dcterms:W3CDTF">2024-12-19T09:05:56Z</dcterms:modified>
</cp:coreProperties>
</file>